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  <p:sldMasterId id="2147484677" r:id="rId5"/>
  </p:sldMasterIdLst>
  <p:notesMasterIdLst>
    <p:notesMasterId r:id="rId26"/>
  </p:notesMasterIdLst>
  <p:handoutMasterIdLst>
    <p:handoutMasterId r:id="rId27"/>
  </p:handoutMasterIdLst>
  <p:sldIdLst>
    <p:sldId id="303" r:id="rId6"/>
    <p:sldId id="306" r:id="rId7"/>
    <p:sldId id="316" r:id="rId8"/>
    <p:sldId id="2147480416" r:id="rId9"/>
    <p:sldId id="2147480515" r:id="rId10"/>
    <p:sldId id="2147480476" r:id="rId11"/>
    <p:sldId id="2147480479" r:id="rId12"/>
    <p:sldId id="2147480521" r:id="rId13"/>
    <p:sldId id="2147480524" r:id="rId14"/>
    <p:sldId id="2147480527" r:id="rId15"/>
    <p:sldId id="2147480528" r:id="rId16"/>
    <p:sldId id="2147480529" r:id="rId17"/>
    <p:sldId id="2147480530" r:id="rId18"/>
    <p:sldId id="2147480526" r:id="rId19"/>
    <p:sldId id="2147480516" r:id="rId20"/>
    <p:sldId id="2147480482" r:id="rId21"/>
    <p:sldId id="2147480501" r:id="rId22"/>
    <p:sldId id="2147480531" r:id="rId23"/>
    <p:sldId id="2147480532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6CA69E31-C7BD-E708-2F66-076ACBBE6CF2}" name="Cherry Otto" initials="CO" userId="S::cherry.otto@clarivate.com::b3a04cfb-b2dc-4e4a-a447-883baf466279" providerId="AD"/>
  <p188:author id="{EEFDA143-7479-EF2A-EE8A-E7C717D9B434}" name="Kristen Faeth" initials="KF" userId="S::kristen.faeth@Clarivate.com::49f1217d-373e-4d25-b703-14d60da1da4c" providerId="AD"/>
  <p188:author id="{F1BA4F44-7A31-6648-D788-C3EDA2BAFA0C}" name="Jo Donnelly" initials="JD" userId="S::jo.donnelly@clarivate.com::03808bbd-17e3-4c7b-aaaf-885eee687660" providerId="AD"/>
  <p188:author id="{04284255-3D08-56C5-C6DC-686FA009B167}" name="Jess Byrne" initials="JB" userId="S::jess.byrne@clarivate.com::92b9b4bf-deaf-4f6c-ab01-075a9ac431f4" providerId="AD"/>
  <p188:author id="{1C1CA670-2608-EF97-8F12-DD6104BA7041}" name="Kristen Faeth" initials="KF" userId="S::kristen.faeth@clarivate.com::49f1217d-373e-4d25-b703-14d60da1da4c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FC"/>
    <a:srgbClr val="B50BA9"/>
    <a:srgbClr val="AB08B8"/>
    <a:srgbClr val="9933FF"/>
    <a:srgbClr val="CCAFE4"/>
    <a:srgbClr val="C1A3D8"/>
    <a:srgbClr val="C4B6F2"/>
    <a:srgbClr val="8683E5"/>
    <a:srgbClr val="A982E5"/>
    <a:srgbClr val="8D5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EEBDC-BFD9-4CDC-8401-ACF826143B8A}" v="2" dt="2024-10-17T16:57:42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8" autoAdjust="0"/>
    <p:restoredTop sz="94668"/>
  </p:normalViewPr>
  <p:slideViewPr>
    <p:cSldViewPr snapToGrid="0">
      <p:cViewPr varScale="1">
        <p:scale>
          <a:sx n="60" d="100"/>
          <a:sy n="60" d="100"/>
        </p:scale>
        <p:origin x="888" y="48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2282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69924" y="1951873"/>
            <a:ext cx="8832486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11" y="3249767"/>
            <a:ext cx="7129313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10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3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969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118681"/>
            <a:ext cx="11171336" cy="501065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58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3673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970385"/>
            <a:ext cx="11171336" cy="51589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48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1 lin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57A2C4-59D9-2771-7F7C-85AB94B27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line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87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2 or 3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8750" y="2069432"/>
            <a:ext cx="6154500" cy="21435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two or three lines lorem ipsum dolor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85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-1"/>
            <a:ext cx="8143875" cy="68580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973179"/>
            <a:ext cx="4667088" cy="2586789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or more lines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881574" y="221249"/>
            <a:ext cx="5310426" cy="5310422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82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24810" y="0"/>
            <a:ext cx="6267189" cy="6369118"/>
          </a:xfrm>
          <a:prstGeom prst="rect">
            <a:avLst/>
          </a:prstGeom>
          <a:blipFill dpi="0" rotWithShape="1">
            <a:blip r:embed="rId2"/>
            <a:srcRect/>
            <a:stretch>
              <a:fillRect l="-24000" t="-3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70600" y="6235700"/>
            <a:ext cx="6118321" cy="622300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244849" y="-409319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198301" y="0"/>
            <a:ext cx="8722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997469" y="1303021"/>
            <a:ext cx="10174122" cy="4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99457" y="-367115"/>
            <a:ext cx="5456860" cy="545685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1533" y="2766060"/>
            <a:ext cx="8331289" cy="341065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73097" y="5473016"/>
            <a:ext cx="4113332" cy="56823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6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176714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3402582" y="1951873"/>
            <a:ext cx="8801668" cy="4161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3097" y="3249767"/>
            <a:ext cx="7149725" cy="2926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7548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1983" y="-252907"/>
            <a:ext cx="5456860" cy="5456856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8D54B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0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062414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097" y="3158327"/>
            <a:ext cx="7149725" cy="2926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083" y="5684003"/>
            <a:ext cx="2883234" cy="398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79775" y="3803708"/>
            <a:ext cx="2786035" cy="225089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428023" y="-172646"/>
            <a:ext cx="5310426" cy="5310422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067526" y="6041248"/>
            <a:ext cx="6134884" cy="8250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22524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67526" y="6041248"/>
            <a:ext cx="6134884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5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6438545" y="-4"/>
            <a:ext cx="5760391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 flipH="1">
            <a:off x="8184784" y="-266880"/>
            <a:ext cx="4071461" cy="3911482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4293030" y="1957355"/>
            <a:ext cx="7910457" cy="4158095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 flipH="1">
            <a:off x="9544145" y="3542927"/>
            <a:ext cx="2212599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 flipH="1">
            <a:off x="8365590" y="5167211"/>
            <a:ext cx="1756495" cy="234707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63894" y="6382326"/>
            <a:ext cx="192850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7773481" y="5403672"/>
            <a:ext cx="4430007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 5"/>
          <p:cNvSpPr>
            <a:spLocks/>
          </p:cNvSpPr>
          <p:nvPr userDrawn="1"/>
        </p:nvSpPr>
        <p:spPr bwMode="auto">
          <a:xfrm flipH="1">
            <a:off x="2144759" y="7177088"/>
            <a:ext cx="14871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/>
          <p:cNvSpPr>
            <a:spLocks/>
          </p:cNvSpPr>
          <p:nvPr userDrawn="1"/>
        </p:nvSpPr>
        <p:spPr bwMode="auto">
          <a:xfrm flipH="1">
            <a:off x="2116667" y="7450138"/>
            <a:ext cx="330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/>
          <p:cNvSpPr>
            <a:spLocks/>
          </p:cNvSpPr>
          <p:nvPr userDrawn="1"/>
        </p:nvSpPr>
        <p:spPr bwMode="auto">
          <a:xfrm flipH="1">
            <a:off x="2224075" y="7556500"/>
            <a:ext cx="47920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 userDrawn="1"/>
        </p:nvSpPr>
        <p:spPr bwMode="auto">
          <a:xfrm flipH="1">
            <a:off x="2333134" y="7185025"/>
            <a:ext cx="330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flipH="1">
            <a:off x="2377750" y="7177088"/>
            <a:ext cx="330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/>
          </p:cNvSpPr>
          <p:nvPr userDrawn="1"/>
        </p:nvSpPr>
        <p:spPr bwMode="auto">
          <a:xfrm flipH="1">
            <a:off x="2475243" y="7916863"/>
            <a:ext cx="330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57209" y="0"/>
            <a:ext cx="5083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6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86400" y="1951873"/>
            <a:ext cx="8801668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859" y="3249767"/>
            <a:ext cx="7149725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565972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565972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13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4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5536964" y="1591920"/>
            <a:ext cx="6679834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955997" y="-93784"/>
            <a:ext cx="4331372" cy="4331368"/>
          </a:xfrm>
          <a:prstGeom prst="rect">
            <a:avLst/>
          </a:prstGeom>
          <a:blipFill dpi="0" rotWithShape="1">
            <a:blip r:embed="rId3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4888" y="2948940"/>
            <a:ext cx="6711909" cy="316408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8343897" y="5557681"/>
            <a:ext cx="3544886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72665" y="4204141"/>
            <a:ext cx="2287350" cy="184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726870" y="0"/>
            <a:ext cx="5313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34344" y="-4201"/>
            <a:ext cx="6457656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8210685" y="-28807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040684" y="1503734"/>
            <a:ext cx="4151316" cy="3713899"/>
          </a:xfrm>
          <a:prstGeom prst="rect">
            <a:avLst/>
          </a:prstGeom>
          <a:blipFill dpi="0" rotWithShape="1">
            <a:blip r:embed="rId3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331410" y="2660073"/>
            <a:ext cx="7871078" cy="2571210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89984" y="6344154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69770" y="0"/>
            <a:ext cx="4970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030274" y="5128134"/>
            <a:ext cx="4161726" cy="12369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040682" y="5038156"/>
            <a:ext cx="4151317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100000">
                <a:srgbClr val="917FE5">
                  <a:alpha val="44000"/>
                </a:srgbClr>
              </a:gs>
              <a:gs pos="0">
                <a:srgbClr val="8683E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8221231" y="171449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63538" y="1322614"/>
            <a:ext cx="7637221" cy="3993283"/>
          </a:xfrm>
          <a:prstGeom prst="rect">
            <a:avLst/>
          </a:prstGeom>
          <a:blipFill dpi="0" rotWithShape="1">
            <a:blip r:embed="rId3">
              <a:alphaModFix amt="62000"/>
            </a:blip>
            <a:srcRect/>
            <a:stretch>
              <a:fillRect l="6000" r="-9000"/>
            </a:stretch>
          </a:blipFill>
          <a:ln>
            <a:noFill/>
          </a:ln>
          <a:effectLst>
            <a:reflection blurRad="1104900" stA="4500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894530" y="2655828"/>
            <a:ext cx="7310170" cy="3443347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1363" y="3134521"/>
            <a:ext cx="3423936" cy="2971798"/>
          </a:xfrm>
          <a:prstGeom prst="rect">
            <a:avLst/>
          </a:prstGeom>
        </p:spPr>
      </p:pic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7"/>
          <p:cNvSpPr>
            <a:spLocks noChangeAspect="1" noChangeArrowheads="1" noTextEdit="1"/>
          </p:cNvSpPr>
          <p:nvPr userDrawn="1"/>
        </p:nvSpPr>
        <p:spPr bwMode="auto">
          <a:xfrm>
            <a:off x="8674100" y="5699125"/>
            <a:ext cx="28844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 userDrawn="1"/>
        </p:nvSpPr>
        <p:spPr bwMode="auto">
          <a:xfrm>
            <a:off x="8670925" y="5699125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067526" y="6086116"/>
            <a:ext cx="6124474" cy="771884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677886" y="0"/>
            <a:ext cx="53627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7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-18780" y="1591920"/>
            <a:ext cx="6452098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-7528" y="-1"/>
            <a:ext cx="6079931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178435" y="-183537"/>
            <a:ext cx="4203212" cy="4203208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67471" y="2858015"/>
            <a:ext cx="6669381" cy="3255005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46255" y="6348353"/>
            <a:ext cx="208636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 flipH="1">
            <a:off x="536820" y="5622925"/>
            <a:ext cx="292108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285351" y="5557681"/>
            <a:ext cx="3424030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892682" y="4204141"/>
            <a:ext cx="2209367" cy="184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 flipH="1">
            <a:off x="-7528" y="6041248"/>
            <a:ext cx="5915671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63162" y="-3"/>
            <a:ext cx="6250838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18489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1" y="746408"/>
            <a:ext cx="6833018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b="0" dirty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296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4938" y="-4199"/>
            <a:ext cx="6474158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4938" y="1503736"/>
            <a:ext cx="4161924" cy="3713899"/>
          </a:xfrm>
          <a:prstGeom prst="rect">
            <a:avLst/>
          </a:prstGeom>
          <a:blipFill dpi="0" rotWithShape="1">
            <a:blip r:embed="rId2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215596" y="-88844"/>
            <a:ext cx="4614220" cy="461421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flipH="1">
            <a:off x="-52519" y="3043825"/>
            <a:ext cx="6844680" cy="2230222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416316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33017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93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1310" y="-3"/>
            <a:ext cx="5534054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-66369" y="-174300"/>
            <a:ext cx="4206811" cy="4206807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 flipH="1">
            <a:off x="-28603" y="1527252"/>
            <a:ext cx="8385729" cy="4588199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 noEditPoints="1"/>
          </p:cNvSpPr>
          <p:nvPr userDrawn="1"/>
        </p:nvSpPr>
        <p:spPr bwMode="auto">
          <a:xfrm>
            <a:off x="400588" y="3542928"/>
            <a:ext cx="2125662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 userDrawn="1"/>
        </p:nvSpPr>
        <p:spPr bwMode="auto">
          <a:xfrm>
            <a:off x="1099707" y="5009450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00588" y="6382327"/>
            <a:ext cx="185273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-28603" y="5403673"/>
            <a:ext cx="4255944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4044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940617" y="1392702"/>
            <a:ext cx="6833018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460151" y="6854826"/>
            <a:ext cx="21224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9620613" y="7177089"/>
            <a:ext cx="14287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9658713" y="7450139"/>
            <a:ext cx="317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9512663" y="7556501"/>
            <a:ext cx="46037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 userDrawn="1"/>
        </p:nvSpPr>
        <p:spPr bwMode="auto">
          <a:xfrm>
            <a:off x="9450751" y="7185026"/>
            <a:ext cx="317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9407888" y="7177089"/>
            <a:ext cx="317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 userDrawn="1"/>
        </p:nvSpPr>
        <p:spPr bwMode="auto">
          <a:xfrm>
            <a:off x="9314226" y="7916864"/>
            <a:ext cx="317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62" name="Group 6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761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- Blue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BD94631-F21A-E9A8-E18B-36A8C2123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7068502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7068502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2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Split -  Blue / 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A5CF333-E5B7-1960-5F54-967F39A4A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2800" y="2766536"/>
            <a:ext cx="3601713" cy="73866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“Quote Copy Avenir Demi 24pt”.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95936-4441-9E95-2851-1ED7A64D37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2800" y="3634999"/>
            <a:ext cx="2808287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Forename Surname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1759836-E0B1-5577-37C5-D2B5A794D9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02800" y="3892179"/>
            <a:ext cx="2808287" cy="252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169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9600" y="2168525"/>
            <a:ext cx="4679821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9600" y="3958388"/>
            <a:ext cx="4679821" cy="127083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BC752C-CC9E-C49E-83BC-B6B70483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6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922294"/>
            <a:ext cx="3024000" cy="13069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C9B01AB-F676-3FF4-AEAE-E9406515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1" y="1083213"/>
            <a:ext cx="6966375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6637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1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440711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440711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555516" y="-487740"/>
            <a:ext cx="5304447" cy="5304443"/>
          </a:xfrm>
          <a:prstGeom prst="rect">
            <a:avLst/>
          </a:prstGeom>
          <a:blipFill dpi="0" rotWithShape="1">
            <a:blip r:embed="rId5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982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s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886200"/>
            <a:ext cx="3024000" cy="13430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5E9EA0-2A22-199D-48CF-03EB94ECF4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083213"/>
            <a:ext cx="6922953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2295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4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613757-22D1-8B23-D451-B98A76CF6B2E}"/>
              </a:ext>
            </a:extLst>
          </p:cNvPr>
          <p:cNvCxnSpPr>
            <a:cxnSpLocks/>
          </p:cNvCxnSpPr>
          <p:nvPr userDrawn="1"/>
        </p:nvCxnSpPr>
        <p:spPr>
          <a:xfrm>
            <a:off x="216568" y="3491347"/>
            <a:ext cx="1125217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0235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0235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05384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05384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38753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838753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77271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7271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0640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0640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82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786" y="357966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8786" y="394499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35037" y="334611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35037" y="371144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70741" y="3006406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970741" y="3371742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65815" y="257655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65815" y="294189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3874" y="283073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3874" y="319606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EBE20-54EC-8A01-85A4-3EB9CAFAF9D2}"/>
              </a:ext>
            </a:extLst>
          </p:cNvPr>
          <p:cNvSpPr/>
          <p:nvPr userDrawn="1"/>
        </p:nvSpPr>
        <p:spPr>
          <a:xfrm>
            <a:off x="0" y="5292262"/>
            <a:ext cx="12192000" cy="623203"/>
          </a:xfrm>
          <a:prstGeom prst="rect">
            <a:avLst/>
          </a:prstGeom>
          <a:gradFill flip="none" rotWithShape="1">
            <a:gsLst>
              <a:gs pos="0">
                <a:srgbClr val="EFE3F9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Google Shape;539;p55">
            <a:extLst>
              <a:ext uri="{FF2B5EF4-FFF2-40B4-BE49-F238E27FC236}">
                <a16:creationId xmlns:a16="http://schemas.microsoft.com/office/drawing/2014/main" id="{6D9386A2-F813-2AF4-6073-626B83F1F798}"/>
              </a:ext>
            </a:extLst>
          </p:cNvPr>
          <p:cNvSpPr/>
          <p:nvPr userDrawn="1"/>
        </p:nvSpPr>
        <p:spPr>
          <a:xfrm>
            <a:off x="0" y="5223906"/>
            <a:ext cx="12192000" cy="672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6000">
                <a:schemeClr val="accent2"/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  <a:alpha val="58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8137" y="2306978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928137" y="2672314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521291" y="205780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521291" y="242313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0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1999784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One or two line 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493330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920844"/>
            <a:ext cx="12211246" cy="956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181" y="6200827"/>
            <a:ext cx="5169036" cy="38776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0" name="Straight Connector 89"/>
          <p:cNvCxnSpPr/>
          <p:nvPr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E14144E-FC31-40FC-6B0F-9BCC8B536C31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26342D-E016-C9EA-A1D0-6F2C86EA9143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4965C129-0B01-93F9-5947-48F2895E64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5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978193" cy="6858000"/>
          </a:xfrm>
          <a:prstGeom prst="rect">
            <a:avLst/>
          </a:prstGeom>
          <a:gradFill flip="none" rotWithShape="1">
            <a:gsLst>
              <a:gs pos="26000">
                <a:schemeClr val="bg1">
                  <a:lumMod val="85000"/>
                </a:schemeClr>
              </a:gs>
              <a:gs pos="100000">
                <a:srgbClr val="6C95E9"/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174556"/>
            <a:ext cx="3990535" cy="1695157"/>
          </a:xfrm>
          <a:prstGeom prst="rect">
            <a:avLst/>
          </a:prstGeom>
          <a:solidFill>
            <a:srgbClr val="54408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utoShape 3"/>
          <p:cNvSpPr>
            <a:spLocks noChangeAspect="1" noChangeArrowheads="1" noTextEdit="1"/>
          </p:cNvSpPr>
          <p:nvPr userDrawn="1"/>
        </p:nvSpPr>
        <p:spPr bwMode="auto">
          <a:xfrm>
            <a:off x="212285" y="5139338"/>
            <a:ext cx="95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 userDrawn="1"/>
        </p:nvSpPr>
        <p:spPr bwMode="auto">
          <a:xfrm>
            <a:off x="212285" y="5136163"/>
            <a:ext cx="968375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 userDrawn="1"/>
        </p:nvSpPr>
        <p:spPr bwMode="auto">
          <a:xfrm rot="10800000">
            <a:off x="688535" y="5512386"/>
            <a:ext cx="468312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8977344" y="188137"/>
            <a:ext cx="2389352" cy="238935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5270" y="1083213"/>
            <a:ext cx="6848522" cy="49697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26610" y="3108959"/>
            <a:ext cx="3851584" cy="2210073"/>
          </a:xfrm>
          <a:prstGeom prst="rect">
            <a:avLst/>
          </a:prstGeom>
          <a:blipFill dpi="0" rotWithShape="1">
            <a:blip r:embed="rId3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624B0-3D3D-795F-2B2C-827807BF6CD2}"/>
              </a:ext>
            </a:extLst>
          </p:cNvPr>
          <p:cNvSpPr txBox="1">
            <a:spLocks/>
          </p:cNvSpPr>
          <p:nvPr userDrawn="1"/>
        </p:nvSpPr>
        <p:spPr>
          <a:xfrm>
            <a:off x="778558" y="592716"/>
            <a:ext cx="2717677" cy="1001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chemeClr val="bg2">
                    <a:lumMod val="75000"/>
                  </a:schemeClr>
                </a:solidFill>
              </a:rPr>
              <a:t>Agenda</a:t>
            </a:r>
            <a:endParaRPr lang="en-GB" sz="540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909C6-FA39-EB40-2667-17DE608ACC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58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0" y="-7"/>
            <a:ext cx="12206286" cy="6858006"/>
          </a:xfrm>
          <a:prstGeom prst="rect">
            <a:avLst/>
          </a:prstGeom>
          <a:gradFill>
            <a:gsLst>
              <a:gs pos="98000">
                <a:schemeClr val="bg2">
                  <a:lumMod val="75000"/>
                </a:schemeClr>
              </a:gs>
              <a:gs pos="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 userDrawn="1"/>
        </p:nvSpPr>
        <p:spPr>
          <a:xfrm>
            <a:off x="5502729" y="1544087"/>
            <a:ext cx="6747769" cy="394821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7164" y="5660885"/>
            <a:ext cx="2234836" cy="20237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423324">
            <a:off x="9676188" y="5893072"/>
            <a:ext cx="2046549" cy="195585"/>
          </a:xfrm>
          <a:prstGeom prst="rect">
            <a:avLst/>
          </a:prstGeom>
        </p:spPr>
      </p:pic>
      <p:sp>
        <p:nvSpPr>
          <p:cNvPr id="91" name="Rectangle 90"/>
          <p:cNvSpPr/>
          <p:nvPr userDrawn="1"/>
        </p:nvSpPr>
        <p:spPr>
          <a:xfrm>
            <a:off x="-1" y="-8"/>
            <a:ext cx="9418783" cy="6854781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60000"/>
                  <a:lumOff val="40000"/>
                  <a:alpha val="0"/>
                </a:schemeClr>
              </a:gs>
              <a:gs pos="89000">
                <a:srgbClr val="9D80DD">
                  <a:alpha val="52000"/>
                </a:srgbClr>
              </a:gs>
              <a:gs pos="72000">
                <a:srgbClr val="9D80DD"/>
              </a:gs>
              <a:gs pos="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351" y="5084496"/>
            <a:ext cx="1599432" cy="1079087"/>
          </a:xfrm>
          <a:prstGeom prst="rect">
            <a:avLst/>
          </a:prstGeom>
        </p:spPr>
      </p:pic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257" y="2671337"/>
            <a:ext cx="6089387" cy="163940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one or two line</a:t>
            </a:r>
          </a:p>
        </p:txBody>
      </p:sp>
      <p:sp>
        <p:nvSpPr>
          <p:cNvPr id="94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01F21-1C6C-8EC2-68D6-714DC84B6D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3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348965"/>
            <a:ext cx="12211246" cy="1528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5169036" cy="134607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z="6600" b="1">
                <a:solidFill>
                  <a:schemeClr val="bg2">
                    <a:lumMod val="75000"/>
                  </a:schemeClr>
                </a:solidFill>
              </a:rPr>
              <a:t>Thank You.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131282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 Surname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397413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forename.surname@clarivate.com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0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692081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+000 0000 0000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75617" y="5547023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  <a:buFontTx/>
              <a:buNone/>
            </a:pPr>
            <a:r>
              <a:rPr lang="en-US" sz="900" kern="1200" noProof="0"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err="1"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latin typeface="+mj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US" sz="900" noProof="0"/>
              <a:t>Clarivate and its logo, as well as all other trademarks used herein are trademarks of their respective owners and used under license.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38F12E7-7124-3E63-61E2-2D97B56AC0D6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7A3390-5419-CED8-A0D4-6C7997213711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90791F1-C485-D899-5EF4-0F1841AF1A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91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353408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" name="Picture Placeholder 9">
            <a:extLst>
              <a:ext uri="{FF2B5EF4-FFF2-40B4-BE49-F238E27FC236}">
                <a16:creationId xmlns:a16="http://schemas.microsoft.com/office/drawing/2014/main" id="{94B714C5-3713-6362-1B62-55716F9D12A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641183" y="3951649"/>
            <a:ext cx="909637" cy="909640"/>
          </a:xfrm>
          <a:prstGeom prst="rect">
            <a:avLst/>
          </a:prstGeom>
        </p:spPr>
      </p:pic>
      <p:pic>
        <p:nvPicPr>
          <p:cNvPr id="41" name="Picture Placeholder 6">
            <a:extLst>
              <a:ext uri="{FF2B5EF4-FFF2-40B4-BE49-F238E27FC236}">
                <a16:creationId xmlns:a16="http://schemas.microsoft.com/office/drawing/2014/main" id="{092D4523-9CA8-4BBA-C928-8BC3C89984F9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800" y="3951649"/>
            <a:ext cx="909637" cy="909640"/>
          </a:xfrm>
          <a:prstGeom prst="rect">
            <a:avLst/>
          </a:prstGeom>
        </p:spPr>
      </p:pic>
      <p:sp>
        <p:nvSpPr>
          <p:cNvPr id="42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110102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2537857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5" name="Picture Placeholder 3">
            <a:extLst>
              <a:ext uri="{FF2B5EF4-FFF2-40B4-BE49-F238E27FC236}">
                <a16:creationId xmlns:a16="http://schemas.microsoft.com/office/drawing/2014/main" id="{F8846467-46EB-ED5D-5FDE-048381561C55}"/>
              </a:ext>
            </a:extLst>
          </p:cNvPr>
          <p:cNvPicPr>
            <a:picLocks/>
          </p:cNvPicPr>
          <p:nvPr userDrawn="1"/>
        </p:nvPicPr>
        <p:blipFill>
          <a:blip r:embed="rId5"/>
          <a:srcRect t="211" b="211"/>
          <a:stretch>
            <a:fillRect/>
          </a:stretch>
        </p:blipFill>
        <p:spPr>
          <a:xfrm>
            <a:off x="1874880" y="1530300"/>
            <a:ext cx="929477" cy="929477"/>
          </a:xfrm>
          <a:prstGeom prst="rect">
            <a:avLst/>
          </a:prstGeom>
          <a:ln>
            <a:noFill/>
          </a:ln>
        </p:spPr>
      </p:pic>
      <p:sp>
        <p:nvSpPr>
          <p:cNvPr id="46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7" name="Picture Placeholder 4">
            <a:extLst>
              <a:ext uri="{FF2B5EF4-FFF2-40B4-BE49-F238E27FC236}">
                <a16:creationId xmlns:a16="http://schemas.microsoft.com/office/drawing/2014/main" id="{D9D40BE8-9438-115E-596F-2F898119F09C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5631263" y="1530300"/>
            <a:ext cx="929477" cy="9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9" name="Picture Placeholder 5">
            <a:extLst>
              <a:ext uri="{FF2B5EF4-FFF2-40B4-BE49-F238E27FC236}">
                <a16:creationId xmlns:a16="http://schemas.microsoft.com/office/drawing/2014/main" id="{201A0D63-9A9A-58EB-C1D9-4E571EF4F4E1}"/>
              </a:ext>
            </a:extLst>
          </p:cNvPr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9387646" y="1530300"/>
            <a:ext cx="929477" cy="9294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0" name="Picture Placeholder 7">
            <a:extLst>
              <a:ext uri="{FF2B5EF4-FFF2-40B4-BE49-F238E27FC236}">
                <a16:creationId xmlns:a16="http://schemas.microsoft.com/office/drawing/2014/main" id="{E9CC7E62-EBF0-DA18-C464-0829E717C5C4}"/>
              </a:ext>
            </a:extLst>
          </p:cNvPr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9397566" y="3951649"/>
            <a:ext cx="909637" cy="909640"/>
          </a:xfrm>
          <a:prstGeom prst="rect">
            <a:avLst/>
          </a:prstGeom>
        </p:spPr>
      </p:pic>
      <p:sp>
        <p:nvSpPr>
          <p:cNvPr id="51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2535616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2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2532315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3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368827"/>
            <a:ext cx="10832997" cy="482405"/>
          </a:xfrm>
        </p:spPr>
        <p:txBody>
          <a:bodyPr/>
          <a:lstStyle>
            <a:lvl1pPr>
              <a:defRPr/>
            </a:lvl1pPr>
          </a:lstStyle>
          <a:p>
            <a:pPr rtl="1"/>
            <a:r>
              <a:rPr lang="en-US" dirty="0"/>
              <a:t>Click to add title</a:t>
            </a:r>
            <a:endParaRPr lang="en-NL" sz="3200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3946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7405" y="5126459"/>
            <a:ext cx="3344426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40329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96712" y="2708500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40329" y="5129634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96712" y="5126459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</p:spTree>
    <p:extLst>
      <p:ext uri="{BB962C8B-B14F-4D97-AF65-F5344CB8AC3E}">
        <p14:creationId xmlns:p14="http://schemas.microsoft.com/office/powerpoint/2010/main" val="399174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6323970" y="-241275"/>
            <a:ext cx="5710270" cy="5710266"/>
          </a:xfrm>
          <a:prstGeom prst="rect">
            <a:avLst/>
          </a:prstGeom>
          <a:blipFill dpi="0" rotWithShape="1">
            <a:blip r:embed="rId4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61" name="Rectangle 60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1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1" y="2598558"/>
            <a:ext cx="5915155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 here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1" y="3429493"/>
            <a:ext cx="5915155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92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1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32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490359" y="1157137"/>
            <a:ext cx="7719127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-6"/>
            <a:ext cx="12200238" cy="5897877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696243" y="-508289"/>
            <a:ext cx="5261207" cy="526120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6995" y="2408888"/>
            <a:ext cx="8329807" cy="3398082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73920" y="5897879"/>
            <a:ext cx="249607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AutoShape 3"/>
          <p:cNvSpPr>
            <a:spLocks noChangeAspect="1" noChangeArrowheads="1" noTextEdit="1"/>
          </p:cNvSpPr>
          <p:nvPr userDrawn="1"/>
        </p:nvSpPr>
        <p:spPr bwMode="auto">
          <a:xfrm>
            <a:off x="8120466" y="5172451"/>
            <a:ext cx="349471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7819606" y="5107207"/>
            <a:ext cx="4096423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6202" y="3753667"/>
            <a:ext cx="2643231" cy="184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1" y="5604842"/>
            <a:ext cx="12192000" cy="12672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7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 userDrawn="1"/>
        </p:nvSpPr>
        <p:spPr>
          <a:xfrm>
            <a:off x="6748081" y="-430916"/>
            <a:ext cx="5251989" cy="525198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39308" y="2160997"/>
            <a:ext cx="6426924" cy="3437653"/>
            <a:chOff x="5839308" y="2150949"/>
            <a:chExt cx="6426924" cy="343765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5839308" y="4986224"/>
              <a:ext cx="1118323" cy="5953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411782" y="3743211"/>
              <a:ext cx="544513" cy="1838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987670" y="2154124"/>
              <a:ext cx="6278562" cy="342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 userDrawn="1"/>
          </p:nvSpPr>
          <p:spPr bwMode="auto">
            <a:xfrm>
              <a:off x="6957632" y="2795474"/>
              <a:ext cx="430212" cy="2786062"/>
            </a:xfrm>
            <a:custGeom>
              <a:avLst/>
              <a:gdLst>
                <a:gd name="T0" fmla="*/ 264 w 271"/>
                <a:gd name="T1" fmla="*/ 330 h 1755"/>
                <a:gd name="T2" fmla="*/ 264 w 271"/>
                <a:gd name="T3" fmla="*/ 280 h 1755"/>
                <a:gd name="T4" fmla="*/ 264 w 271"/>
                <a:gd name="T5" fmla="*/ 115 h 1755"/>
                <a:gd name="T6" fmla="*/ 229 w 271"/>
                <a:gd name="T7" fmla="*/ 115 h 1755"/>
                <a:gd name="T8" fmla="*/ 229 w 271"/>
                <a:gd name="T9" fmla="*/ 16 h 1755"/>
                <a:gd name="T10" fmla="*/ 262 w 271"/>
                <a:gd name="T11" fmla="*/ 0 h 1755"/>
                <a:gd name="T12" fmla="*/ 179 w 271"/>
                <a:gd name="T13" fmla="*/ 0 h 1755"/>
                <a:gd name="T14" fmla="*/ 9 w 271"/>
                <a:gd name="T15" fmla="*/ 0 h 1755"/>
                <a:gd name="T16" fmla="*/ 42 w 271"/>
                <a:gd name="T17" fmla="*/ 16 h 1755"/>
                <a:gd name="T18" fmla="*/ 42 w 271"/>
                <a:gd name="T19" fmla="*/ 115 h 1755"/>
                <a:gd name="T20" fmla="*/ 9 w 271"/>
                <a:gd name="T21" fmla="*/ 115 h 1755"/>
                <a:gd name="T22" fmla="*/ 9 w 271"/>
                <a:gd name="T23" fmla="*/ 261 h 1755"/>
                <a:gd name="T24" fmla="*/ 9 w 271"/>
                <a:gd name="T25" fmla="*/ 330 h 1755"/>
                <a:gd name="T26" fmla="*/ 0 w 271"/>
                <a:gd name="T27" fmla="*/ 330 h 1755"/>
                <a:gd name="T28" fmla="*/ 0 w 271"/>
                <a:gd name="T29" fmla="*/ 483 h 1755"/>
                <a:gd name="T30" fmla="*/ 0 w 271"/>
                <a:gd name="T31" fmla="*/ 863 h 1755"/>
                <a:gd name="T32" fmla="*/ 0 w 271"/>
                <a:gd name="T33" fmla="*/ 903 h 1755"/>
                <a:gd name="T34" fmla="*/ 0 w 271"/>
                <a:gd name="T35" fmla="*/ 920 h 1755"/>
                <a:gd name="T36" fmla="*/ 0 w 271"/>
                <a:gd name="T37" fmla="*/ 1330 h 1755"/>
                <a:gd name="T38" fmla="*/ 0 w 271"/>
                <a:gd name="T39" fmla="*/ 1349 h 1755"/>
                <a:gd name="T40" fmla="*/ 0 w 271"/>
                <a:gd name="T41" fmla="*/ 1739 h 1755"/>
                <a:gd name="T42" fmla="*/ 0 w 271"/>
                <a:gd name="T43" fmla="*/ 1755 h 1755"/>
                <a:gd name="T44" fmla="*/ 271 w 271"/>
                <a:gd name="T45" fmla="*/ 1755 h 1755"/>
                <a:gd name="T46" fmla="*/ 271 w 271"/>
                <a:gd name="T47" fmla="*/ 1677 h 1755"/>
                <a:gd name="T48" fmla="*/ 271 w 271"/>
                <a:gd name="T49" fmla="*/ 1472 h 1755"/>
                <a:gd name="T50" fmla="*/ 271 w 271"/>
                <a:gd name="T51" fmla="*/ 1260 h 1755"/>
                <a:gd name="T52" fmla="*/ 271 w 271"/>
                <a:gd name="T53" fmla="*/ 1033 h 1755"/>
                <a:gd name="T54" fmla="*/ 271 w 271"/>
                <a:gd name="T55" fmla="*/ 847 h 1755"/>
                <a:gd name="T56" fmla="*/ 271 w 271"/>
                <a:gd name="T57" fmla="*/ 387 h 1755"/>
                <a:gd name="T58" fmla="*/ 271 w 271"/>
                <a:gd name="T59" fmla="*/ 365 h 1755"/>
                <a:gd name="T60" fmla="*/ 271 w 271"/>
                <a:gd name="T61" fmla="*/ 353 h 1755"/>
                <a:gd name="T62" fmla="*/ 271 w 271"/>
                <a:gd name="T63" fmla="*/ 330 h 1755"/>
                <a:gd name="T64" fmla="*/ 264 w 271"/>
                <a:gd name="T65" fmla="*/ 33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1755">
                  <a:moveTo>
                    <a:pt x="264" y="330"/>
                  </a:moveTo>
                  <a:lnTo>
                    <a:pt x="264" y="280"/>
                  </a:lnTo>
                  <a:lnTo>
                    <a:pt x="264" y="115"/>
                  </a:lnTo>
                  <a:lnTo>
                    <a:pt x="229" y="115"/>
                  </a:lnTo>
                  <a:lnTo>
                    <a:pt x="229" y="16"/>
                  </a:lnTo>
                  <a:lnTo>
                    <a:pt x="262" y="0"/>
                  </a:lnTo>
                  <a:lnTo>
                    <a:pt x="179" y="0"/>
                  </a:lnTo>
                  <a:lnTo>
                    <a:pt x="9" y="0"/>
                  </a:lnTo>
                  <a:lnTo>
                    <a:pt x="42" y="16"/>
                  </a:lnTo>
                  <a:lnTo>
                    <a:pt x="42" y="115"/>
                  </a:lnTo>
                  <a:lnTo>
                    <a:pt x="9" y="115"/>
                  </a:lnTo>
                  <a:lnTo>
                    <a:pt x="9" y="261"/>
                  </a:lnTo>
                  <a:lnTo>
                    <a:pt x="9" y="330"/>
                  </a:lnTo>
                  <a:lnTo>
                    <a:pt x="0" y="330"/>
                  </a:lnTo>
                  <a:lnTo>
                    <a:pt x="0" y="483"/>
                  </a:lnTo>
                  <a:lnTo>
                    <a:pt x="0" y="863"/>
                  </a:lnTo>
                  <a:lnTo>
                    <a:pt x="0" y="903"/>
                  </a:lnTo>
                  <a:lnTo>
                    <a:pt x="0" y="920"/>
                  </a:lnTo>
                  <a:lnTo>
                    <a:pt x="0" y="1330"/>
                  </a:lnTo>
                  <a:lnTo>
                    <a:pt x="0" y="1349"/>
                  </a:lnTo>
                  <a:lnTo>
                    <a:pt x="0" y="1739"/>
                  </a:lnTo>
                  <a:lnTo>
                    <a:pt x="0" y="1755"/>
                  </a:lnTo>
                  <a:lnTo>
                    <a:pt x="271" y="1755"/>
                  </a:lnTo>
                  <a:lnTo>
                    <a:pt x="271" y="1677"/>
                  </a:lnTo>
                  <a:lnTo>
                    <a:pt x="271" y="1472"/>
                  </a:lnTo>
                  <a:lnTo>
                    <a:pt x="271" y="1260"/>
                  </a:lnTo>
                  <a:lnTo>
                    <a:pt x="271" y="1033"/>
                  </a:lnTo>
                  <a:lnTo>
                    <a:pt x="271" y="847"/>
                  </a:lnTo>
                  <a:lnTo>
                    <a:pt x="271" y="387"/>
                  </a:lnTo>
                  <a:lnTo>
                    <a:pt x="271" y="365"/>
                  </a:lnTo>
                  <a:lnTo>
                    <a:pt x="271" y="353"/>
                  </a:lnTo>
                  <a:lnTo>
                    <a:pt x="271" y="330"/>
                  </a:lnTo>
                  <a:lnTo>
                    <a:pt x="264" y="330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6395657" y="4986224"/>
              <a:ext cx="176212" cy="231775"/>
            </a:xfrm>
            <a:custGeom>
              <a:avLst/>
              <a:gdLst>
                <a:gd name="T0" fmla="*/ 111 w 111"/>
                <a:gd name="T1" fmla="*/ 0 h 146"/>
                <a:gd name="T2" fmla="*/ 0 w 111"/>
                <a:gd name="T3" fmla="*/ 0 h 146"/>
                <a:gd name="T4" fmla="*/ 94 w 111"/>
                <a:gd name="T5" fmla="*/ 146 h 146"/>
                <a:gd name="T6" fmla="*/ 111 w 111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46">
                  <a:moveTo>
                    <a:pt x="111" y="0"/>
                  </a:moveTo>
                  <a:lnTo>
                    <a:pt x="0" y="0"/>
                  </a:lnTo>
                  <a:lnTo>
                    <a:pt x="94" y="14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7335457" y="5087824"/>
              <a:ext cx="101600" cy="493712"/>
            </a:xfrm>
            <a:custGeom>
              <a:avLst/>
              <a:gdLst>
                <a:gd name="T0" fmla="*/ 64 w 64"/>
                <a:gd name="T1" fmla="*/ 311 h 311"/>
                <a:gd name="T2" fmla="*/ 64 w 64"/>
                <a:gd name="T3" fmla="*/ 28 h 311"/>
                <a:gd name="T4" fmla="*/ 38 w 64"/>
                <a:gd name="T5" fmla="*/ 0 h 311"/>
                <a:gd name="T6" fmla="*/ 0 w 64"/>
                <a:gd name="T7" fmla="*/ 311 h 311"/>
                <a:gd name="T8" fmla="*/ 64 w 64"/>
                <a:gd name="T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11">
                  <a:moveTo>
                    <a:pt x="64" y="311"/>
                  </a:moveTo>
                  <a:lnTo>
                    <a:pt x="64" y="28"/>
                  </a:lnTo>
                  <a:lnTo>
                    <a:pt x="38" y="0"/>
                  </a:lnTo>
                  <a:lnTo>
                    <a:pt x="0" y="311"/>
                  </a:lnTo>
                  <a:lnTo>
                    <a:pt x="64" y="311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6103557" y="4424249"/>
              <a:ext cx="528637" cy="1157287"/>
            </a:xfrm>
            <a:custGeom>
              <a:avLst/>
              <a:gdLst>
                <a:gd name="T0" fmla="*/ 295 w 333"/>
                <a:gd name="T1" fmla="*/ 42 h 729"/>
                <a:gd name="T2" fmla="*/ 295 w 333"/>
                <a:gd name="T3" fmla="*/ 0 h 729"/>
                <a:gd name="T4" fmla="*/ 137 w 333"/>
                <a:gd name="T5" fmla="*/ 0 h 729"/>
                <a:gd name="T6" fmla="*/ 59 w 333"/>
                <a:gd name="T7" fmla="*/ 0 h 729"/>
                <a:gd name="T8" fmla="*/ 38 w 333"/>
                <a:gd name="T9" fmla="*/ 0 h 729"/>
                <a:gd name="T10" fmla="*/ 38 w 333"/>
                <a:gd name="T11" fmla="*/ 42 h 729"/>
                <a:gd name="T12" fmla="*/ 0 w 333"/>
                <a:gd name="T13" fmla="*/ 42 h 729"/>
                <a:gd name="T14" fmla="*/ 0 w 333"/>
                <a:gd name="T15" fmla="*/ 45 h 729"/>
                <a:gd name="T16" fmla="*/ 0 w 333"/>
                <a:gd name="T17" fmla="*/ 109 h 729"/>
                <a:gd name="T18" fmla="*/ 0 w 333"/>
                <a:gd name="T19" fmla="*/ 217 h 729"/>
                <a:gd name="T20" fmla="*/ 0 w 333"/>
                <a:gd name="T21" fmla="*/ 337 h 729"/>
                <a:gd name="T22" fmla="*/ 0 w 333"/>
                <a:gd name="T23" fmla="*/ 387 h 729"/>
                <a:gd name="T24" fmla="*/ 0 w 333"/>
                <a:gd name="T25" fmla="*/ 554 h 729"/>
                <a:gd name="T26" fmla="*/ 0 w 333"/>
                <a:gd name="T27" fmla="*/ 609 h 729"/>
                <a:gd name="T28" fmla="*/ 0 w 333"/>
                <a:gd name="T29" fmla="*/ 729 h 729"/>
                <a:gd name="T30" fmla="*/ 153 w 333"/>
                <a:gd name="T31" fmla="*/ 729 h 729"/>
                <a:gd name="T32" fmla="*/ 198 w 333"/>
                <a:gd name="T33" fmla="*/ 729 h 729"/>
                <a:gd name="T34" fmla="*/ 212 w 333"/>
                <a:gd name="T35" fmla="*/ 729 h 729"/>
                <a:gd name="T36" fmla="*/ 227 w 333"/>
                <a:gd name="T37" fmla="*/ 729 h 729"/>
                <a:gd name="T38" fmla="*/ 283 w 333"/>
                <a:gd name="T39" fmla="*/ 729 h 729"/>
                <a:gd name="T40" fmla="*/ 333 w 333"/>
                <a:gd name="T41" fmla="*/ 729 h 729"/>
                <a:gd name="T42" fmla="*/ 333 w 333"/>
                <a:gd name="T43" fmla="*/ 630 h 729"/>
                <a:gd name="T44" fmla="*/ 333 w 333"/>
                <a:gd name="T45" fmla="*/ 521 h 729"/>
                <a:gd name="T46" fmla="*/ 333 w 333"/>
                <a:gd name="T47" fmla="*/ 385 h 729"/>
                <a:gd name="T48" fmla="*/ 333 w 333"/>
                <a:gd name="T49" fmla="*/ 347 h 729"/>
                <a:gd name="T50" fmla="*/ 333 w 333"/>
                <a:gd name="T51" fmla="*/ 193 h 729"/>
                <a:gd name="T52" fmla="*/ 333 w 333"/>
                <a:gd name="T53" fmla="*/ 99 h 729"/>
                <a:gd name="T54" fmla="*/ 333 w 333"/>
                <a:gd name="T55" fmla="*/ 42 h 729"/>
                <a:gd name="T56" fmla="*/ 295 w 333"/>
                <a:gd name="T57" fmla="*/ 4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3" h="729">
                  <a:moveTo>
                    <a:pt x="295" y="42"/>
                  </a:moveTo>
                  <a:lnTo>
                    <a:pt x="295" y="0"/>
                  </a:lnTo>
                  <a:lnTo>
                    <a:pt x="137" y="0"/>
                  </a:lnTo>
                  <a:lnTo>
                    <a:pt x="59" y="0"/>
                  </a:lnTo>
                  <a:lnTo>
                    <a:pt x="38" y="0"/>
                  </a:lnTo>
                  <a:lnTo>
                    <a:pt x="38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109"/>
                  </a:lnTo>
                  <a:lnTo>
                    <a:pt x="0" y="217"/>
                  </a:lnTo>
                  <a:lnTo>
                    <a:pt x="0" y="337"/>
                  </a:lnTo>
                  <a:lnTo>
                    <a:pt x="0" y="387"/>
                  </a:lnTo>
                  <a:lnTo>
                    <a:pt x="0" y="554"/>
                  </a:lnTo>
                  <a:lnTo>
                    <a:pt x="0" y="609"/>
                  </a:lnTo>
                  <a:lnTo>
                    <a:pt x="0" y="729"/>
                  </a:lnTo>
                  <a:lnTo>
                    <a:pt x="153" y="729"/>
                  </a:lnTo>
                  <a:lnTo>
                    <a:pt x="198" y="729"/>
                  </a:lnTo>
                  <a:lnTo>
                    <a:pt x="212" y="729"/>
                  </a:lnTo>
                  <a:lnTo>
                    <a:pt x="227" y="729"/>
                  </a:lnTo>
                  <a:lnTo>
                    <a:pt x="283" y="729"/>
                  </a:lnTo>
                  <a:lnTo>
                    <a:pt x="333" y="729"/>
                  </a:lnTo>
                  <a:lnTo>
                    <a:pt x="333" y="630"/>
                  </a:lnTo>
                  <a:lnTo>
                    <a:pt x="333" y="521"/>
                  </a:lnTo>
                  <a:lnTo>
                    <a:pt x="333" y="385"/>
                  </a:lnTo>
                  <a:lnTo>
                    <a:pt x="333" y="347"/>
                  </a:lnTo>
                  <a:lnTo>
                    <a:pt x="333" y="193"/>
                  </a:lnTo>
                  <a:lnTo>
                    <a:pt x="333" y="99"/>
                  </a:lnTo>
                  <a:lnTo>
                    <a:pt x="333" y="42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C4B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10375520" y="3806711"/>
              <a:ext cx="747712" cy="1774825"/>
            </a:xfrm>
            <a:custGeom>
              <a:avLst/>
              <a:gdLst>
                <a:gd name="T0" fmla="*/ 467 w 471"/>
                <a:gd name="T1" fmla="*/ 66 h 1118"/>
                <a:gd name="T2" fmla="*/ 462 w 471"/>
                <a:gd name="T3" fmla="*/ 66 h 1118"/>
                <a:gd name="T4" fmla="*/ 460 w 471"/>
                <a:gd name="T5" fmla="*/ 66 h 1118"/>
                <a:gd name="T6" fmla="*/ 419 w 471"/>
                <a:gd name="T7" fmla="*/ 66 h 1118"/>
                <a:gd name="T8" fmla="*/ 419 w 471"/>
                <a:gd name="T9" fmla="*/ 52 h 1118"/>
                <a:gd name="T10" fmla="*/ 419 w 471"/>
                <a:gd name="T11" fmla="*/ 0 h 1118"/>
                <a:gd name="T12" fmla="*/ 226 w 471"/>
                <a:gd name="T13" fmla="*/ 0 h 1118"/>
                <a:gd name="T14" fmla="*/ 136 w 471"/>
                <a:gd name="T15" fmla="*/ 0 h 1118"/>
                <a:gd name="T16" fmla="*/ 108 w 471"/>
                <a:gd name="T17" fmla="*/ 0 h 1118"/>
                <a:gd name="T18" fmla="*/ 52 w 471"/>
                <a:gd name="T19" fmla="*/ 0 h 1118"/>
                <a:gd name="T20" fmla="*/ 52 w 471"/>
                <a:gd name="T21" fmla="*/ 66 h 1118"/>
                <a:gd name="T22" fmla="*/ 0 w 471"/>
                <a:gd name="T23" fmla="*/ 66 h 1118"/>
                <a:gd name="T24" fmla="*/ 0 w 471"/>
                <a:gd name="T25" fmla="*/ 134 h 1118"/>
                <a:gd name="T26" fmla="*/ 0 w 471"/>
                <a:gd name="T27" fmla="*/ 288 h 1118"/>
                <a:gd name="T28" fmla="*/ 0 w 471"/>
                <a:gd name="T29" fmla="*/ 507 h 1118"/>
                <a:gd name="T30" fmla="*/ 0 w 471"/>
                <a:gd name="T31" fmla="*/ 781 h 1118"/>
                <a:gd name="T32" fmla="*/ 0 w 471"/>
                <a:gd name="T33" fmla="*/ 842 h 1118"/>
                <a:gd name="T34" fmla="*/ 0 w 471"/>
                <a:gd name="T35" fmla="*/ 1118 h 1118"/>
                <a:gd name="T36" fmla="*/ 21 w 471"/>
                <a:gd name="T37" fmla="*/ 1118 h 1118"/>
                <a:gd name="T38" fmla="*/ 250 w 471"/>
                <a:gd name="T39" fmla="*/ 1118 h 1118"/>
                <a:gd name="T40" fmla="*/ 448 w 471"/>
                <a:gd name="T41" fmla="*/ 1118 h 1118"/>
                <a:gd name="T42" fmla="*/ 471 w 471"/>
                <a:gd name="T43" fmla="*/ 1118 h 1118"/>
                <a:gd name="T44" fmla="*/ 471 w 471"/>
                <a:gd name="T45" fmla="*/ 1061 h 1118"/>
                <a:gd name="T46" fmla="*/ 471 w 471"/>
                <a:gd name="T47" fmla="*/ 1031 h 1118"/>
                <a:gd name="T48" fmla="*/ 471 w 471"/>
                <a:gd name="T49" fmla="*/ 792 h 1118"/>
                <a:gd name="T50" fmla="*/ 471 w 471"/>
                <a:gd name="T51" fmla="*/ 663 h 1118"/>
                <a:gd name="T52" fmla="*/ 471 w 471"/>
                <a:gd name="T53" fmla="*/ 415 h 1118"/>
                <a:gd name="T54" fmla="*/ 471 w 471"/>
                <a:gd name="T55" fmla="*/ 78 h 1118"/>
                <a:gd name="T56" fmla="*/ 471 w 471"/>
                <a:gd name="T57" fmla="*/ 66 h 1118"/>
                <a:gd name="T58" fmla="*/ 471 w 471"/>
                <a:gd name="T59" fmla="*/ 66 h 1118"/>
                <a:gd name="T60" fmla="*/ 467 w 471"/>
                <a:gd name="T61" fmla="*/ 66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1118">
                  <a:moveTo>
                    <a:pt x="467" y="66"/>
                  </a:moveTo>
                  <a:lnTo>
                    <a:pt x="462" y="66"/>
                  </a:lnTo>
                  <a:lnTo>
                    <a:pt x="460" y="66"/>
                  </a:lnTo>
                  <a:lnTo>
                    <a:pt x="419" y="66"/>
                  </a:lnTo>
                  <a:lnTo>
                    <a:pt x="419" y="52"/>
                  </a:lnTo>
                  <a:lnTo>
                    <a:pt x="419" y="0"/>
                  </a:lnTo>
                  <a:lnTo>
                    <a:pt x="226" y="0"/>
                  </a:lnTo>
                  <a:lnTo>
                    <a:pt x="136" y="0"/>
                  </a:lnTo>
                  <a:lnTo>
                    <a:pt x="108" y="0"/>
                  </a:lnTo>
                  <a:lnTo>
                    <a:pt x="52" y="0"/>
                  </a:lnTo>
                  <a:lnTo>
                    <a:pt x="52" y="66"/>
                  </a:lnTo>
                  <a:lnTo>
                    <a:pt x="0" y="66"/>
                  </a:lnTo>
                  <a:lnTo>
                    <a:pt x="0" y="134"/>
                  </a:lnTo>
                  <a:lnTo>
                    <a:pt x="0" y="288"/>
                  </a:lnTo>
                  <a:lnTo>
                    <a:pt x="0" y="507"/>
                  </a:lnTo>
                  <a:lnTo>
                    <a:pt x="0" y="781"/>
                  </a:lnTo>
                  <a:lnTo>
                    <a:pt x="0" y="842"/>
                  </a:lnTo>
                  <a:lnTo>
                    <a:pt x="0" y="1118"/>
                  </a:lnTo>
                  <a:lnTo>
                    <a:pt x="21" y="1118"/>
                  </a:lnTo>
                  <a:lnTo>
                    <a:pt x="250" y="1118"/>
                  </a:lnTo>
                  <a:lnTo>
                    <a:pt x="448" y="1118"/>
                  </a:lnTo>
                  <a:lnTo>
                    <a:pt x="471" y="1118"/>
                  </a:lnTo>
                  <a:lnTo>
                    <a:pt x="471" y="1061"/>
                  </a:lnTo>
                  <a:lnTo>
                    <a:pt x="471" y="1031"/>
                  </a:lnTo>
                  <a:lnTo>
                    <a:pt x="471" y="792"/>
                  </a:lnTo>
                  <a:lnTo>
                    <a:pt x="471" y="663"/>
                  </a:lnTo>
                  <a:lnTo>
                    <a:pt x="471" y="415"/>
                  </a:lnTo>
                  <a:lnTo>
                    <a:pt x="471" y="78"/>
                  </a:lnTo>
                  <a:lnTo>
                    <a:pt x="471" y="66"/>
                  </a:lnTo>
                  <a:lnTo>
                    <a:pt x="471" y="66"/>
                  </a:lnTo>
                  <a:lnTo>
                    <a:pt x="467" y="66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7257670" y="4198824"/>
              <a:ext cx="571500" cy="1382712"/>
            </a:xfrm>
            <a:custGeom>
              <a:avLst/>
              <a:gdLst>
                <a:gd name="T0" fmla="*/ 313 w 360"/>
                <a:gd name="T1" fmla="*/ 81 h 871"/>
                <a:gd name="T2" fmla="*/ 224 w 360"/>
                <a:gd name="T3" fmla="*/ 26 h 871"/>
                <a:gd name="T4" fmla="*/ 179 w 360"/>
                <a:gd name="T5" fmla="*/ 0 h 871"/>
                <a:gd name="T6" fmla="*/ 132 w 360"/>
                <a:gd name="T7" fmla="*/ 29 h 871"/>
                <a:gd name="T8" fmla="*/ 47 w 360"/>
                <a:gd name="T9" fmla="*/ 81 h 871"/>
                <a:gd name="T10" fmla="*/ 47 w 360"/>
                <a:gd name="T11" fmla="*/ 81 h 871"/>
                <a:gd name="T12" fmla="*/ 0 w 360"/>
                <a:gd name="T13" fmla="*/ 81 h 871"/>
                <a:gd name="T14" fmla="*/ 0 w 360"/>
                <a:gd name="T15" fmla="*/ 192 h 871"/>
                <a:gd name="T16" fmla="*/ 0 w 360"/>
                <a:gd name="T17" fmla="*/ 255 h 871"/>
                <a:gd name="T18" fmla="*/ 0 w 360"/>
                <a:gd name="T19" fmla="*/ 409 h 871"/>
                <a:gd name="T20" fmla="*/ 0 w 360"/>
                <a:gd name="T21" fmla="*/ 501 h 871"/>
                <a:gd name="T22" fmla="*/ 0 w 360"/>
                <a:gd name="T23" fmla="*/ 633 h 871"/>
                <a:gd name="T24" fmla="*/ 0 w 360"/>
                <a:gd name="T25" fmla="*/ 708 h 871"/>
                <a:gd name="T26" fmla="*/ 0 w 360"/>
                <a:gd name="T27" fmla="*/ 741 h 871"/>
                <a:gd name="T28" fmla="*/ 0 w 360"/>
                <a:gd name="T29" fmla="*/ 850 h 871"/>
                <a:gd name="T30" fmla="*/ 0 w 360"/>
                <a:gd name="T31" fmla="*/ 871 h 871"/>
                <a:gd name="T32" fmla="*/ 54 w 360"/>
                <a:gd name="T33" fmla="*/ 871 h 871"/>
                <a:gd name="T34" fmla="*/ 179 w 360"/>
                <a:gd name="T35" fmla="*/ 871 h 871"/>
                <a:gd name="T36" fmla="*/ 181 w 360"/>
                <a:gd name="T37" fmla="*/ 871 h 871"/>
                <a:gd name="T38" fmla="*/ 342 w 360"/>
                <a:gd name="T39" fmla="*/ 871 h 871"/>
                <a:gd name="T40" fmla="*/ 360 w 360"/>
                <a:gd name="T41" fmla="*/ 871 h 871"/>
                <a:gd name="T42" fmla="*/ 360 w 360"/>
                <a:gd name="T43" fmla="*/ 668 h 871"/>
                <a:gd name="T44" fmla="*/ 360 w 360"/>
                <a:gd name="T45" fmla="*/ 614 h 871"/>
                <a:gd name="T46" fmla="*/ 360 w 360"/>
                <a:gd name="T47" fmla="*/ 453 h 871"/>
                <a:gd name="T48" fmla="*/ 360 w 360"/>
                <a:gd name="T49" fmla="*/ 276 h 871"/>
                <a:gd name="T50" fmla="*/ 360 w 360"/>
                <a:gd name="T51" fmla="*/ 182 h 871"/>
                <a:gd name="T52" fmla="*/ 360 w 360"/>
                <a:gd name="T53" fmla="*/ 100 h 871"/>
                <a:gd name="T54" fmla="*/ 360 w 360"/>
                <a:gd name="T55" fmla="*/ 81 h 871"/>
                <a:gd name="T56" fmla="*/ 313 w 360"/>
                <a:gd name="T57" fmla="*/ 8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871">
                  <a:moveTo>
                    <a:pt x="313" y="81"/>
                  </a:moveTo>
                  <a:lnTo>
                    <a:pt x="224" y="26"/>
                  </a:lnTo>
                  <a:lnTo>
                    <a:pt x="179" y="0"/>
                  </a:lnTo>
                  <a:lnTo>
                    <a:pt x="132" y="29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0" y="81"/>
                  </a:lnTo>
                  <a:lnTo>
                    <a:pt x="0" y="192"/>
                  </a:lnTo>
                  <a:lnTo>
                    <a:pt x="0" y="255"/>
                  </a:lnTo>
                  <a:lnTo>
                    <a:pt x="0" y="409"/>
                  </a:lnTo>
                  <a:lnTo>
                    <a:pt x="0" y="501"/>
                  </a:lnTo>
                  <a:lnTo>
                    <a:pt x="0" y="633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0" y="850"/>
                  </a:lnTo>
                  <a:lnTo>
                    <a:pt x="0" y="871"/>
                  </a:lnTo>
                  <a:lnTo>
                    <a:pt x="54" y="871"/>
                  </a:lnTo>
                  <a:lnTo>
                    <a:pt x="179" y="871"/>
                  </a:lnTo>
                  <a:lnTo>
                    <a:pt x="181" y="871"/>
                  </a:lnTo>
                  <a:lnTo>
                    <a:pt x="342" y="871"/>
                  </a:lnTo>
                  <a:lnTo>
                    <a:pt x="360" y="871"/>
                  </a:lnTo>
                  <a:lnTo>
                    <a:pt x="360" y="668"/>
                  </a:lnTo>
                  <a:lnTo>
                    <a:pt x="360" y="614"/>
                  </a:lnTo>
                  <a:lnTo>
                    <a:pt x="360" y="453"/>
                  </a:lnTo>
                  <a:lnTo>
                    <a:pt x="360" y="276"/>
                  </a:lnTo>
                  <a:lnTo>
                    <a:pt x="360" y="182"/>
                  </a:lnTo>
                  <a:lnTo>
                    <a:pt x="360" y="100"/>
                  </a:lnTo>
                  <a:lnTo>
                    <a:pt x="360" y="81"/>
                  </a:lnTo>
                  <a:lnTo>
                    <a:pt x="313" y="81"/>
                  </a:lnTo>
                  <a:close/>
                </a:path>
              </a:pathLst>
            </a:custGeom>
            <a:solidFill>
              <a:srgbClr val="78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 userDrawn="1"/>
          </p:nvSpPr>
          <p:spPr bwMode="auto">
            <a:xfrm>
              <a:off x="8918195" y="4446474"/>
              <a:ext cx="127000" cy="330200"/>
            </a:xfrm>
            <a:custGeom>
              <a:avLst/>
              <a:gdLst>
                <a:gd name="T0" fmla="*/ 0 w 80"/>
                <a:gd name="T1" fmla="*/ 130 h 208"/>
                <a:gd name="T2" fmla="*/ 80 w 80"/>
                <a:gd name="T3" fmla="*/ 208 h 208"/>
                <a:gd name="T4" fmla="*/ 80 w 80"/>
                <a:gd name="T5" fmla="*/ 123 h 208"/>
                <a:gd name="T6" fmla="*/ 7 w 80"/>
                <a:gd name="T7" fmla="*/ 128 h 208"/>
                <a:gd name="T8" fmla="*/ 80 w 80"/>
                <a:gd name="T9" fmla="*/ 123 h 208"/>
                <a:gd name="T10" fmla="*/ 80 w 80"/>
                <a:gd name="T11" fmla="*/ 0 h 208"/>
                <a:gd name="T12" fmla="*/ 0 w 80"/>
                <a:gd name="T13" fmla="*/ 130 h 208"/>
                <a:gd name="T14" fmla="*/ 0 w 80"/>
                <a:gd name="T15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08">
                  <a:moveTo>
                    <a:pt x="0" y="130"/>
                  </a:moveTo>
                  <a:lnTo>
                    <a:pt x="80" y="208"/>
                  </a:lnTo>
                  <a:lnTo>
                    <a:pt x="80" y="123"/>
                  </a:lnTo>
                  <a:lnTo>
                    <a:pt x="7" y="128"/>
                  </a:lnTo>
                  <a:lnTo>
                    <a:pt x="80" y="123"/>
                  </a:lnTo>
                  <a:lnTo>
                    <a:pt x="80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 userDrawn="1"/>
          </p:nvSpPr>
          <p:spPr bwMode="auto">
            <a:xfrm>
              <a:off x="11153395" y="2982799"/>
              <a:ext cx="385762" cy="2598737"/>
            </a:xfrm>
            <a:custGeom>
              <a:avLst/>
              <a:gdLst>
                <a:gd name="T0" fmla="*/ 97 w 103"/>
                <a:gd name="T1" fmla="*/ 119 h 694"/>
                <a:gd name="T2" fmla="*/ 97 w 103"/>
                <a:gd name="T3" fmla="*/ 104 h 694"/>
                <a:gd name="T4" fmla="*/ 97 w 103"/>
                <a:gd name="T5" fmla="*/ 71 h 694"/>
                <a:gd name="T6" fmla="*/ 90 w 103"/>
                <a:gd name="T7" fmla="*/ 71 h 694"/>
                <a:gd name="T8" fmla="*/ 90 w 103"/>
                <a:gd name="T9" fmla="*/ 38 h 694"/>
                <a:gd name="T10" fmla="*/ 73 w 103"/>
                <a:gd name="T11" fmla="*/ 38 h 694"/>
                <a:gd name="T12" fmla="*/ 73 w 103"/>
                <a:gd name="T13" fmla="*/ 21 h 694"/>
                <a:gd name="T14" fmla="*/ 70 w 103"/>
                <a:gd name="T15" fmla="*/ 19 h 694"/>
                <a:gd name="T16" fmla="*/ 70 w 103"/>
                <a:gd name="T17" fmla="*/ 19 h 694"/>
                <a:gd name="T18" fmla="*/ 70 w 103"/>
                <a:gd name="T19" fmla="*/ 4 h 694"/>
                <a:gd name="T20" fmla="*/ 51 w 103"/>
                <a:gd name="T21" fmla="*/ 0 h 694"/>
                <a:gd name="T22" fmla="*/ 32 w 103"/>
                <a:gd name="T23" fmla="*/ 4 h 694"/>
                <a:gd name="T24" fmla="*/ 32 w 103"/>
                <a:gd name="T25" fmla="*/ 19 h 694"/>
                <a:gd name="T26" fmla="*/ 32 w 103"/>
                <a:gd name="T27" fmla="*/ 19 h 694"/>
                <a:gd name="T28" fmla="*/ 30 w 103"/>
                <a:gd name="T29" fmla="*/ 21 h 694"/>
                <a:gd name="T30" fmla="*/ 30 w 103"/>
                <a:gd name="T31" fmla="*/ 38 h 694"/>
                <a:gd name="T32" fmla="*/ 13 w 103"/>
                <a:gd name="T33" fmla="*/ 38 h 694"/>
                <a:gd name="T34" fmla="*/ 12 w 103"/>
                <a:gd name="T35" fmla="*/ 38 h 694"/>
                <a:gd name="T36" fmla="*/ 12 w 103"/>
                <a:gd name="T37" fmla="*/ 71 h 694"/>
                <a:gd name="T38" fmla="*/ 6 w 103"/>
                <a:gd name="T39" fmla="*/ 71 h 694"/>
                <a:gd name="T40" fmla="*/ 6 w 103"/>
                <a:gd name="T41" fmla="*/ 97 h 694"/>
                <a:gd name="T42" fmla="*/ 6 w 103"/>
                <a:gd name="T43" fmla="*/ 119 h 694"/>
                <a:gd name="T44" fmla="*/ 0 w 103"/>
                <a:gd name="T45" fmla="*/ 119 h 694"/>
                <a:gd name="T46" fmla="*/ 0 w 103"/>
                <a:gd name="T47" fmla="*/ 137 h 694"/>
                <a:gd name="T48" fmla="*/ 0 w 103"/>
                <a:gd name="T49" fmla="*/ 147 h 694"/>
                <a:gd name="T50" fmla="*/ 0 w 103"/>
                <a:gd name="T51" fmla="*/ 179 h 694"/>
                <a:gd name="T52" fmla="*/ 0 w 103"/>
                <a:gd name="T53" fmla="*/ 321 h 694"/>
                <a:gd name="T54" fmla="*/ 0 w 103"/>
                <a:gd name="T55" fmla="*/ 450 h 694"/>
                <a:gd name="T56" fmla="*/ 0 w 103"/>
                <a:gd name="T57" fmla="*/ 504 h 694"/>
                <a:gd name="T58" fmla="*/ 0 w 103"/>
                <a:gd name="T59" fmla="*/ 515 h 694"/>
                <a:gd name="T60" fmla="*/ 0 w 103"/>
                <a:gd name="T61" fmla="*/ 526 h 694"/>
                <a:gd name="T62" fmla="*/ 0 w 103"/>
                <a:gd name="T63" fmla="*/ 694 h 694"/>
                <a:gd name="T64" fmla="*/ 10 w 103"/>
                <a:gd name="T65" fmla="*/ 694 h 694"/>
                <a:gd name="T66" fmla="*/ 19 w 103"/>
                <a:gd name="T67" fmla="*/ 694 h 694"/>
                <a:gd name="T68" fmla="*/ 42 w 103"/>
                <a:gd name="T69" fmla="*/ 694 h 694"/>
                <a:gd name="T70" fmla="*/ 60 w 103"/>
                <a:gd name="T71" fmla="*/ 694 h 694"/>
                <a:gd name="T72" fmla="*/ 103 w 103"/>
                <a:gd name="T73" fmla="*/ 694 h 694"/>
                <a:gd name="T74" fmla="*/ 103 w 103"/>
                <a:gd name="T75" fmla="*/ 685 h 694"/>
                <a:gd name="T76" fmla="*/ 103 w 103"/>
                <a:gd name="T77" fmla="*/ 576 h 694"/>
                <a:gd name="T78" fmla="*/ 103 w 103"/>
                <a:gd name="T79" fmla="*/ 485 h 694"/>
                <a:gd name="T80" fmla="*/ 103 w 103"/>
                <a:gd name="T81" fmla="*/ 450 h 694"/>
                <a:gd name="T82" fmla="*/ 103 w 103"/>
                <a:gd name="T83" fmla="*/ 349 h 694"/>
                <a:gd name="T84" fmla="*/ 103 w 103"/>
                <a:gd name="T85" fmla="*/ 328 h 694"/>
                <a:gd name="T86" fmla="*/ 103 w 103"/>
                <a:gd name="T87" fmla="*/ 147 h 694"/>
                <a:gd name="T88" fmla="*/ 103 w 103"/>
                <a:gd name="T89" fmla="*/ 124 h 694"/>
                <a:gd name="T90" fmla="*/ 103 w 103"/>
                <a:gd name="T91" fmla="*/ 119 h 694"/>
                <a:gd name="T92" fmla="*/ 97 w 103"/>
                <a:gd name="T93" fmla="*/ 11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694">
                  <a:moveTo>
                    <a:pt x="97" y="119"/>
                  </a:moveTo>
                  <a:cubicBezTo>
                    <a:pt x="97" y="104"/>
                    <a:pt x="97" y="104"/>
                    <a:pt x="97" y="104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2" y="20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65" y="0"/>
                    <a:pt x="51" y="0"/>
                  </a:cubicBezTo>
                  <a:cubicBezTo>
                    <a:pt x="37" y="0"/>
                    <a:pt x="32" y="4"/>
                    <a:pt x="32" y="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0" y="694"/>
                    <a:pt x="10" y="694"/>
                    <a:pt x="10" y="694"/>
                  </a:cubicBezTo>
                  <a:cubicBezTo>
                    <a:pt x="19" y="694"/>
                    <a:pt x="19" y="694"/>
                    <a:pt x="19" y="694"/>
                  </a:cubicBezTo>
                  <a:cubicBezTo>
                    <a:pt x="42" y="694"/>
                    <a:pt x="42" y="694"/>
                    <a:pt x="42" y="694"/>
                  </a:cubicBezTo>
                  <a:cubicBezTo>
                    <a:pt x="60" y="694"/>
                    <a:pt x="60" y="694"/>
                    <a:pt x="60" y="694"/>
                  </a:cubicBezTo>
                  <a:cubicBezTo>
                    <a:pt x="103" y="694"/>
                    <a:pt x="103" y="694"/>
                    <a:pt x="103" y="694"/>
                  </a:cubicBezTo>
                  <a:cubicBezTo>
                    <a:pt x="103" y="685"/>
                    <a:pt x="103" y="685"/>
                    <a:pt x="103" y="685"/>
                  </a:cubicBezTo>
                  <a:cubicBezTo>
                    <a:pt x="103" y="576"/>
                    <a:pt x="103" y="576"/>
                    <a:pt x="103" y="576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3" y="450"/>
                    <a:pt x="103" y="450"/>
                    <a:pt x="103" y="450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19"/>
                    <a:pt x="103" y="119"/>
                    <a:pt x="103" y="119"/>
                  </a:cubicBezTo>
                  <a:lnTo>
                    <a:pt x="97" y="119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 userDrawn="1"/>
          </p:nvSpPr>
          <p:spPr bwMode="auto">
            <a:xfrm>
              <a:off x="8922957" y="3371736"/>
              <a:ext cx="490537" cy="2209800"/>
            </a:xfrm>
            <a:custGeom>
              <a:avLst/>
              <a:gdLst>
                <a:gd name="T0" fmla="*/ 276 w 309"/>
                <a:gd name="T1" fmla="*/ 512 h 1392"/>
                <a:gd name="T2" fmla="*/ 276 w 309"/>
                <a:gd name="T3" fmla="*/ 399 h 1392"/>
                <a:gd name="T4" fmla="*/ 245 w 309"/>
                <a:gd name="T5" fmla="*/ 399 h 1392"/>
                <a:gd name="T6" fmla="*/ 245 w 309"/>
                <a:gd name="T7" fmla="*/ 328 h 1392"/>
                <a:gd name="T8" fmla="*/ 245 w 309"/>
                <a:gd name="T9" fmla="*/ 323 h 1392"/>
                <a:gd name="T10" fmla="*/ 245 w 309"/>
                <a:gd name="T11" fmla="*/ 146 h 1392"/>
                <a:gd name="T12" fmla="*/ 245 w 309"/>
                <a:gd name="T13" fmla="*/ 40 h 1392"/>
                <a:gd name="T14" fmla="*/ 231 w 309"/>
                <a:gd name="T15" fmla="*/ 40 h 1392"/>
                <a:gd name="T16" fmla="*/ 186 w 309"/>
                <a:gd name="T17" fmla="*/ 40 h 1392"/>
                <a:gd name="T18" fmla="*/ 186 w 309"/>
                <a:gd name="T19" fmla="*/ 26 h 1392"/>
                <a:gd name="T20" fmla="*/ 179 w 309"/>
                <a:gd name="T21" fmla="*/ 26 h 1392"/>
                <a:gd name="T22" fmla="*/ 179 w 309"/>
                <a:gd name="T23" fmla="*/ 0 h 1392"/>
                <a:gd name="T24" fmla="*/ 129 w 309"/>
                <a:gd name="T25" fmla="*/ 0 h 1392"/>
                <a:gd name="T26" fmla="*/ 129 w 309"/>
                <a:gd name="T27" fmla="*/ 26 h 1392"/>
                <a:gd name="T28" fmla="*/ 122 w 309"/>
                <a:gd name="T29" fmla="*/ 26 h 1392"/>
                <a:gd name="T30" fmla="*/ 122 w 309"/>
                <a:gd name="T31" fmla="*/ 40 h 1392"/>
                <a:gd name="T32" fmla="*/ 63 w 309"/>
                <a:gd name="T33" fmla="*/ 40 h 1392"/>
                <a:gd name="T34" fmla="*/ 63 w 309"/>
                <a:gd name="T35" fmla="*/ 49 h 1392"/>
                <a:gd name="T36" fmla="*/ 63 w 309"/>
                <a:gd name="T37" fmla="*/ 49 h 1392"/>
                <a:gd name="T38" fmla="*/ 63 w 309"/>
                <a:gd name="T39" fmla="*/ 142 h 1392"/>
                <a:gd name="T40" fmla="*/ 63 w 309"/>
                <a:gd name="T41" fmla="*/ 146 h 1392"/>
                <a:gd name="T42" fmla="*/ 63 w 309"/>
                <a:gd name="T43" fmla="*/ 328 h 1392"/>
                <a:gd name="T44" fmla="*/ 63 w 309"/>
                <a:gd name="T45" fmla="*/ 399 h 1392"/>
                <a:gd name="T46" fmla="*/ 33 w 309"/>
                <a:gd name="T47" fmla="*/ 399 h 1392"/>
                <a:gd name="T48" fmla="*/ 33 w 309"/>
                <a:gd name="T49" fmla="*/ 413 h 1392"/>
                <a:gd name="T50" fmla="*/ 33 w 309"/>
                <a:gd name="T51" fmla="*/ 512 h 1392"/>
                <a:gd name="T52" fmla="*/ 0 w 309"/>
                <a:gd name="T53" fmla="*/ 512 h 1392"/>
                <a:gd name="T54" fmla="*/ 0 w 309"/>
                <a:gd name="T55" fmla="*/ 543 h 1392"/>
                <a:gd name="T56" fmla="*/ 0 w 309"/>
                <a:gd name="T57" fmla="*/ 672 h 1392"/>
                <a:gd name="T58" fmla="*/ 0 w 309"/>
                <a:gd name="T59" fmla="*/ 946 h 1392"/>
                <a:gd name="T60" fmla="*/ 0 w 309"/>
                <a:gd name="T61" fmla="*/ 1326 h 1392"/>
                <a:gd name="T62" fmla="*/ 0 w 309"/>
                <a:gd name="T63" fmla="*/ 1392 h 1392"/>
                <a:gd name="T64" fmla="*/ 23 w 309"/>
                <a:gd name="T65" fmla="*/ 1392 h 1392"/>
                <a:gd name="T66" fmla="*/ 33 w 309"/>
                <a:gd name="T67" fmla="*/ 1392 h 1392"/>
                <a:gd name="T68" fmla="*/ 37 w 309"/>
                <a:gd name="T69" fmla="*/ 1392 h 1392"/>
                <a:gd name="T70" fmla="*/ 61 w 309"/>
                <a:gd name="T71" fmla="*/ 1392 h 1392"/>
                <a:gd name="T72" fmla="*/ 63 w 309"/>
                <a:gd name="T73" fmla="*/ 1392 h 1392"/>
                <a:gd name="T74" fmla="*/ 122 w 309"/>
                <a:gd name="T75" fmla="*/ 1392 h 1392"/>
                <a:gd name="T76" fmla="*/ 186 w 309"/>
                <a:gd name="T77" fmla="*/ 1392 h 1392"/>
                <a:gd name="T78" fmla="*/ 245 w 309"/>
                <a:gd name="T79" fmla="*/ 1392 h 1392"/>
                <a:gd name="T80" fmla="*/ 276 w 309"/>
                <a:gd name="T81" fmla="*/ 1392 h 1392"/>
                <a:gd name="T82" fmla="*/ 309 w 309"/>
                <a:gd name="T83" fmla="*/ 1392 h 1392"/>
                <a:gd name="T84" fmla="*/ 309 w 309"/>
                <a:gd name="T85" fmla="*/ 1298 h 1392"/>
                <a:gd name="T86" fmla="*/ 309 w 309"/>
                <a:gd name="T87" fmla="*/ 986 h 1392"/>
                <a:gd name="T88" fmla="*/ 309 w 309"/>
                <a:gd name="T89" fmla="*/ 946 h 1392"/>
                <a:gd name="T90" fmla="*/ 309 w 309"/>
                <a:gd name="T91" fmla="*/ 908 h 1392"/>
                <a:gd name="T92" fmla="*/ 309 w 309"/>
                <a:gd name="T93" fmla="*/ 562 h 1392"/>
                <a:gd name="T94" fmla="*/ 309 w 309"/>
                <a:gd name="T95" fmla="*/ 512 h 1392"/>
                <a:gd name="T96" fmla="*/ 276 w 309"/>
                <a:gd name="T97" fmla="*/ 51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1392">
                  <a:moveTo>
                    <a:pt x="276" y="512"/>
                  </a:moveTo>
                  <a:lnTo>
                    <a:pt x="276" y="399"/>
                  </a:lnTo>
                  <a:lnTo>
                    <a:pt x="245" y="399"/>
                  </a:lnTo>
                  <a:lnTo>
                    <a:pt x="245" y="328"/>
                  </a:lnTo>
                  <a:lnTo>
                    <a:pt x="245" y="323"/>
                  </a:lnTo>
                  <a:lnTo>
                    <a:pt x="245" y="146"/>
                  </a:lnTo>
                  <a:lnTo>
                    <a:pt x="245" y="40"/>
                  </a:lnTo>
                  <a:lnTo>
                    <a:pt x="231" y="40"/>
                  </a:lnTo>
                  <a:lnTo>
                    <a:pt x="186" y="40"/>
                  </a:lnTo>
                  <a:lnTo>
                    <a:pt x="186" y="26"/>
                  </a:lnTo>
                  <a:lnTo>
                    <a:pt x="179" y="26"/>
                  </a:lnTo>
                  <a:lnTo>
                    <a:pt x="179" y="0"/>
                  </a:lnTo>
                  <a:lnTo>
                    <a:pt x="129" y="0"/>
                  </a:lnTo>
                  <a:lnTo>
                    <a:pt x="129" y="26"/>
                  </a:lnTo>
                  <a:lnTo>
                    <a:pt x="122" y="26"/>
                  </a:lnTo>
                  <a:lnTo>
                    <a:pt x="122" y="40"/>
                  </a:lnTo>
                  <a:lnTo>
                    <a:pt x="63" y="4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142"/>
                  </a:lnTo>
                  <a:lnTo>
                    <a:pt x="63" y="146"/>
                  </a:lnTo>
                  <a:lnTo>
                    <a:pt x="63" y="328"/>
                  </a:lnTo>
                  <a:lnTo>
                    <a:pt x="63" y="399"/>
                  </a:lnTo>
                  <a:lnTo>
                    <a:pt x="33" y="399"/>
                  </a:lnTo>
                  <a:lnTo>
                    <a:pt x="33" y="413"/>
                  </a:lnTo>
                  <a:lnTo>
                    <a:pt x="33" y="512"/>
                  </a:lnTo>
                  <a:lnTo>
                    <a:pt x="0" y="512"/>
                  </a:lnTo>
                  <a:lnTo>
                    <a:pt x="0" y="543"/>
                  </a:lnTo>
                  <a:lnTo>
                    <a:pt x="0" y="672"/>
                  </a:lnTo>
                  <a:lnTo>
                    <a:pt x="0" y="946"/>
                  </a:lnTo>
                  <a:lnTo>
                    <a:pt x="0" y="1326"/>
                  </a:lnTo>
                  <a:lnTo>
                    <a:pt x="0" y="1392"/>
                  </a:lnTo>
                  <a:lnTo>
                    <a:pt x="23" y="1392"/>
                  </a:lnTo>
                  <a:lnTo>
                    <a:pt x="33" y="1392"/>
                  </a:lnTo>
                  <a:lnTo>
                    <a:pt x="37" y="1392"/>
                  </a:lnTo>
                  <a:lnTo>
                    <a:pt x="61" y="1392"/>
                  </a:lnTo>
                  <a:lnTo>
                    <a:pt x="63" y="1392"/>
                  </a:lnTo>
                  <a:lnTo>
                    <a:pt x="122" y="1392"/>
                  </a:lnTo>
                  <a:lnTo>
                    <a:pt x="186" y="1392"/>
                  </a:lnTo>
                  <a:lnTo>
                    <a:pt x="245" y="1392"/>
                  </a:lnTo>
                  <a:lnTo>
                    <a:pt x="276" y="1392"/>
                  </a:lnTo>
                  <a:lnTo>
                    <a:pt x="309" y="1392"/>
                  </a:lnTo>
                  <a:lnTo>
                    <a:pt x="309" y="1298"/>
                  </a:lnTo>
                  <a:lnTo>
                    <a:pt x="309" y="986"/>
                  </a:lnTo>
                  <a:lnTo>
                    <a:pt x="309" y="946"/>
                  </a:lnTo>
                  <a:lnTo>
                    <a:pt x="309" y="908"/>
                  </a:lnTo>
                  <a:lnTo>
                    <a:pt x="309" y="562"/>
                  </a:lnTo>
                  <a:lnTo>
                    <a:pt x="309" y="512"/>
                  </a:lnTo>
                  <a:lnTo>
                    <a:pt x="276" y="512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 userDrawn="1"/>
          </p:nvSpPr>
          <p:spPr bwMode="auto">
            <a:xfrm>
              <a:off x="9899270" y="2150949"/>
              <a:ext cx="520700" cy="3430587"/>
            </a:xfrm>
            <a:custGeom>
              <a:avLst/>
              <a:gdLst>
                <a:gd name="T0" fmla="*/ 134 w 139"/>
                <a:gd name="T1" fmla="*/ 102 h 916"/>
                <a:gd name="T2" fmla="*/ 125 w 139"/>
                <a:gd name="T3" fmla="*/ 95 h 916"/>
                <a:gd name="T4" fmla="*/ 120 w 139"/>
                <a:gd name="T5" fmla="*/ 92 h 916"/>
                <a:gd name="T6" fmla="*/ 112 w 139"/>
                <a:gd name="T7" fmla="*/ 86 h 916"/>
                <a:gd name="T8" fmla="*/ 97 w 139"/>
                <a:gd name="T9" fmla="*/ 82 h 916"/>
                <a:gd name="T10" fmla="*/ 72 w 139"/>
                <a:gd name="T11" fmla="*/ 82 h 916"/>
                <a:gd name="T12" fmla="*/ 71 w 139"/>
                <a:gd name="T13" fmla="*/ 80 h 916"/>
                <a:gd name="T14" fmla="*/ 73 w 139"/>
                <a:gd name="T15" fmla="*/ 76 h 916"/>
                <a:gd name="T16" fmla="*/ 71 w 139"/>
                <a:gd name="T17" fmla="*/ 73 h 916"/>
                <a:gd name="T18" fmla="*/ 72 w 139"/>
                <a:gd name="T19" fmla="*/ 71 h 916"/>
                <a:gd name="T20" fmla="*/ 72 w 139"/>
                <a:gd name="T21" fmla="*/ 68 h 916"/>
                <a:gd name="T22" fmla="*/ 71 w 139"/>
                <a:gd name="T23" fmla="*/ 66 h 916"/>
                <a:gd name="T24" fmla="*/ 73 w 139"/>
                <a:gd name="T25" fmla="*/ 63 h 916"/>
                <a:gd name="T26" fmla="*/ 71 w 139"/>
                <a:gd name="T27" fmla="*/ 59 h 916"/>
                <a:gd name="T28" fmla="*/ 72 w 139"/>
                <a:gd name="T29" fmla="*/ 57 h 916"/>
                <a:gd name="T30" fmla="*/ 72 w 139"/>
                <a:gd name="T31" fmla="*/ 54 h 916"/>
                <a:gd name="T32" fmla="*/ 71 w 139"/>
                <a:gd name="T33" fmla="*/ 53 h 916"/>
                <a:gd name="T34" fmla="*/ 73 w 139"/>
                <a:gd name="T35" fmla="*/ 49 h 916"/>
                <a:gd name="T36" fmla="*/ 71 w 139"/>
                <a:gd name="T37" fmla="*/ 40 h 916"/>
                <a:gd name="T38" fmla="*/ 69 w 139"/>
                <a:gd name="T39" fmla="*/ 1 h 916"/>
                <a:gd name="T40" fmla="*/ 67 w 139"/>
                <a:gd name="T41" fmla="*/ 48 h 916"/>
                <a:gd name="T42" fmla="*/ 68 w 139"/>
                <a:gd name="T43" fmla="*/ 50 h 916"/>
                <a:gd name="T44" fmla="*/ 66 w 139"/>
                <a:gd name="T45" fmla="*/ 54 h 916"/>
                <a:gd name="T46" fmla="*/ 68 w 139"/>
                <a:gd name="T47" fmla="*/ 57 h 916"/>
                <a:gd name="T48" fmla="*/ 67 w 139"/>
                <a:gd name="T49" fmla="*/ 59 h 916"/>
                <a:gd name="T50" fmla="*/ 67 w 139"/>
                <a:gd name="T51" fmla="*/ 62 h 916"/>
                <a:gd name="T52" fmla="*/ 68 w 139"/>
                <a:gd name="T53" fmla="*/ 63 h 916"/>
                <a:gd name="T54" fmla="*/ 66 w 139"/>
                <a:gd name="T55" fmla="*/ 67 h 916"/>
                <a:gd name="T56" fmla="*/ 68 w 139"/>
                <a:gd name="T57" fmla="*/ 71 h 916"/>
                <a:gd name="T58" fmla="*/ 67 w 139"/>
                <a:gd name="T59" fmla="*/ 73 h 916"/>
                <a:gd name="T60" fmla="*/ 67 w 139"/>
                <a:gd name="T61" fmla="*/ 75 h 916"/>
                <a:gd name="T62" fmla="*/ 68 w 139"/>
                <a:gd name="T63" fmla="*/ 77 h 916"/>
                <a:gd name="T64" fmla="*/ 66 w 139"/>
                <a:gd name="T65" fmla="*/ 81 h 916"/>
                <a:gd name="T66" fmla="*/ 68 w 139"/>
                <a:gd name="T67" fmla="*/ 82 h 916"/>
                <a:gd name="T68" fmla="*/ 29 w 139"/>
                <a:gd name="T69" fmla="*/ 85 h 916"/>
                <a:gd name="T70" fmla="*/ 24 w 139"/>
                <a:gd name="T71" fmla="*/ 89 h 916"/>
                <a:gd name="T72" fmla="*/ 14 w 139"/>
                <a:gd name="T73" fmla="*/ 95 h 916"/>
                <a:gd name="T74" fmla="*/ 5 w 139"/>
                <a:gd name="T75" fmla="*/ 102 h 916"/>
                <a:gd name="T76" fmla="*/ 0 w 139"/>
                <a:gd name="T77" fmla="*/ 151 h 916"/>
                <a:gd name="T78" fmla="*/ 0 w 139"/>
                <a:gd name="T79" fmla="*/ 159 h 916"/>
                <a:gd name="T80" fmla="*/ 0 w 139"/>
                <a:gd name="T81" fmla="*/ 242 h 916"/>
                <a:gd name="T82" fmla="*/ 0 w 139"/>
                <a:gd name="T83" fmla="*/ 565 h 916"/>
                <a:gd name="T84" fmla="*/ 0 w 139"/>
                <a:gd name="T85" fmla="*/ 757 h 916"/>
                <a:gd name="T86" fmla="*/ 5 w 139"/>
                <a:gd name="T87" fmla="*/ 916 h 916"/>
                <a:gd name="T88" fmla="*/ 14 w 139"/>
                <a:gd name="T89" fmla="*/ 916 h 916"/>
                <a:gd name="T90" fmla="*/ 29 w 139"/>
                <a:gd name="T91" fmla="*/ 916 h 916"/>
                <a:gd name="T92" fmla="*/ 100 w 139"/>
                <a:gd name="T93" fmla="*/ 916 h 916"/>
                <a:gd name="T94" fmla="*/ 115 w 139"/>
                <a:gd name="T95" fmla="*/ 916 h 916"/>
                <a:gd name="T96" fmla="*/ 129 w 139"/>
                <a:gd name="T97" fmla="*/ 916 h 916"/>
                <a:gd name="T98" fmla="*/ 139 w 139"/>
                <a:gd name="T99" fmla="*/ 909 h 916"/>
                <a:gd name="T100" fmla="*/ 139 w 139"/>
                <a:gd name="T101" fmla="*/ 617 h 916"/>
                <a:gd name="T102" fmla="*/ 139 w 139"/>
                <a:gd name="T103" fmla="*/ 349 h 916"/>
                <a:gd name="T104" fmla="*/ 139 w 139"/>
                <a:gd name="T105" fmla="*/ 159 h 916"/>
                <a:gd name="T106" fmla="*/ 139 w 139"/>
                <a:gd name="T107" fmla="*/ 151 h 916"/>
                <a:gd name="T108" fmla="*/ 134 w 139"/>
                <a:gd name="T109" fmla="*/ 102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916">
                  <a:moveTo>
                    <a:pt x="134" y="102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2"/>
                    <a:pt x="73" y="81"/>
                    <a:pt x="73" y="81"/>
                  </a:cubicBezTo>
                  <a:cubicBezTo>
                    <a:pt x="73" y="80"/>
                    <a:pt x="72" y="80"/>
                    <a:pt x="72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3" y="77"/>
                    <a:pt x="73" y="76"/>
                  </a:cubicBezTo>
                  <a:cubicBezTo>
                    <a:pt x="73" y="76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3" y="72"/>
                    <a:pt x="73" y="72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3" y="68"/>
                    <a:pt x="73" y="67"/>
                  </a:cubicBezTo>
                  <a:cubicBezTo>
                    <a:pt x="73" y="67"/>
                    <a:pt x="72" y="66"/>
                    <a:pt x="72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3" y="63"/>
                    <a:pt x="73" y="63"/>
                  </a:cubicBezTo>
                  <a:cubicBezTo>
                    <a:pt x="73" y="62"/>
                    <a:pt x="72" y="62"/>
                    <a:pt x="72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3" y="59"/>
                    <a:pt x="73" y="58"/>
                  </a:cubicBezTo>
                  <a:cubicBezTo>
                    <a:pt x="73" y="58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3" y="54"/>
                    <a:pt x="73" y="54"/>
                  </a:cubicBezTo>
                  <a:cubicBezTo>
                    <a:pt x="73" y="53"/>
                    <a:pt x="72" y="53"/>
                    <a:pt x="72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6" y="49"/>
                    <a:pt x="66" y="49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6" y="53"/>
                    <a:pt x="66" y="54"/>
                  </a:cubicBezTo>
                  <a:cubicBezTo>
                    <a:pt x="66" y="54"/>
                    <a:pt x="67" y="54"/>
                    <a:pt x="6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6" y="58"/>
                    <a:pt x="66" y="58"/>
                  </a:cubicBezTo>
                  <a:cubicBezTo>
                    <a:pt x="66" y="59"/>
                    <a:pt x="67" y="59"/>
                    <a:pt x="67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6" y="62"/>
                    <a:pt x="66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6" y="67"/>
                    <a:pt x="66" y="67"/>
                  </a:cubicBezTo>
                  <a:cubicBezTo>
                    <a:pt x="66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1"/>
                    <a:pt x="66" y="71"/>
                    <a:pt x="66" y="72"/>
                  </a:cubicBezTo>
                  <a:cubicBezTo>
                    <a:pt x="66" y="72"/>
                    <a:pt x="67" y="73"/>
                    <a:pt x="67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5"/>
                    <a:pt x="66" y="76"/>
                    <a:pt x="66" y="76"/>
                  </a:cubicBezTo>
                  <a:cubicBezTo>
                    <a:pt x="66" y="77"/>
                    <a:pt x="67" y="77"/>
                    <a:pt x="6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0"/>
                    <a:pt x="66" y="80"/>
                    <a:pt x="66" y="81"/>
                  </a:cubicBezTo>
                  <a:cubicBezTo>
                    <a:pt x="66" y="81"/>
                    <a:pt x="67" y="82"/>
                    <a:pt x="67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0" y="915"/>
                    <a:pt x="0" y="915"/>
                    <a:pt x="0" y="915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5" y="916"/>
                    <a:pt x="5" y="916"/>
                    <a:pt x="5" y="916"/>
                  </a:cubicBezTo>
                  <a:cubicBezTo>
                    <a:pt x="6" y="916"/>
                    <a:pt x="6" y="916"/>
                    <a:pt x="6" y="916"/>
                  </a:cubicBezTo>
                  <a:cubicBezTo>
                    <a:pt x="10" y="916"/>
                    <a:pt x="10" y="916"/>
                    <a:pt x="10" y="916"/>
                  </a:cubicBezTo>
                  <a:cubicBezTo>
                    <a:pt x="14" y="916"/>
                    <a:pt x="14" y="916"/>
                    <a:pt x="14" y="916"/>
                  </a:cubicBezTo>
                  <a:cubicBezTo>
                    <a:pt x="19" y="916"/>
                    <a:pt x="19" y="916"/>
                    <a:pt x="19" y="916"/>
                  </a:cubicBezTo>
                  <a:cubicBezTo>
                    <a:pt x="24" y="916"/>
                    <a:pt x="24" y="916"/>
                    <a:pt x="24" y="916"/>
                  </a:cubicBezTo>
                  <a:cubicBezTo>
                    <a:pt x="29" y="916"/>
                    <a:pt x="29" y="916"/>
                    <a:pt x="29" y="916"/>
                  </a:cubicBezTo>
                  <a:cubicBezTo>
                    <a:pt x="33" y="916"/>
                    <a:pt x="33" y="916"/>
                    <a:pt x="33" y="916"/>
                  </a:cubicBezTo>
                  <a:cubicBezTo>
                    <a:pt x="48" y="916"/>
                    <a:pt x="48" y="916"/>
                    <a:pt x="48" y="916"/>
                  </a:cubicBezTo>
                  <a:cubicBezTo>
                    <a:pt x="100" y="916"/>
                    <a:pt x="100" y="916"/>
                    <a:pt x="100" y="916"/>
                  </a:cubicBezTo>
                  <a:cubicBezTo>
                    <a:pt x="106" y="916"/>
                    <a:pt x="106" y="916"/>
                    <a:pt x="106" y="916"/>
                  </a:cubicBezTo>
                  <a:cubicBezTo>
                    <a:pt x="111" y="916"/>
                    <a:pt x="111" y="916"/>
                    <a:pt x="111" y="916"/>
                  </a:cubicBezTo>
                  <a:cubicBezTo>
                    <a:pt x="115" y="916"/>
                    <a:pt x="115" y="916"/>
                    <a:pt x="115" y="916"/>
                  </a:cubicBezTo>
                  <a:cubicBezTo>
                    <a:pt x="120" y="916"/>
                    <a:pt x="120" y="916"/>
                    <a:pt x="120" y="916"/>
                  </a:cubicBezTo>
                  <a:cubicBezTo>
                    <a:pt x="125" y="916"/>
                    <a:pt x="125" y="916"/>
                    <a:pt x="125" y="916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34" y="916"/>
                    <a:pt x="134" y="916"/>
                    <a:pt x="134" y="916"/>
                  </a:cubicBezTo>
                  <a:cubicBezTo>
                    <a:pt x="139" y="916"/>
                    <a:pt x="139" y="916"/>
                    <a:pt x="139" y="916"/>
                  </a:cubicBezTo>
                  <a:cubicBezTo>
                    <a:pt x="139" y="909"/>
                    <a:pt x="139" y="909"/>
                    <a:pt x="139" y="909"/>
                  </a:cubicBezTo>
                  <a:cubicBezTo>
                    <a:pt x="139" y="781"/>
                    <a:pt x="139" y="781"/>
                    <a:pt x="139" y="781"/>
                  </a:cubicBezTo>
                  <a:cubicBezTo>
                    <a:pt x="139" y="704"/>
                    <a:pt x="139" y="704"/>
                    <a:pt x="139" y="704"/>
                  </a:cubicBezTo>
                  <a:cubicBezTo>
                    <a:pt x="139" y="617"/>
                    <a:pt x="139" y="617"/>
                    <a:pt x="139" y="617"/>
                  </a:cubicBezTo>
                  <a:cubicBezTo>
                    <a:pt x="139" y="552"/>
                    <a:pt x="139" y="552"/>
                    <a:pt x="139" y="552"/>
                  </a:cubicBezTo>
                  <a:cubicBezTo>
                    <a:pt x="139" y="352"/>
                    <a:pt x="139" y="352"/>
                    <a:pt x="139" y="352"/>
                  </a:cubicBezTo>
                  <a:cubicBezTo>
                    <a:pt x="139" y="349"/>
                    <a:pt x="139" y="349"/>
                    <a:pt x="139" y="349"/>
                  </a:cubicBezTo>
                  <a:cubicBezTo>
                    <a:pt x="139" y="348"/>
                    <a:pt x="139" y="348"/>
                    <a:pt x="139" y="348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05"/>
                    <a:pt x="139" y="105"/>
                    <a:pt x="139" y="105"/>
                  </a:cubicBezTo>
                  <a:lnTo>
                    <a:pt x="134" y="102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 userDrawn="1"/>
          </p:nvSpPr>
          <p:spPr bwMode="auto">
            <a:xfrm>
              <a:off x="9364282" y="3206636"/>
              <a:ext cx="650875" cy="2374900"/>
            </a:xfrm>
            <a:custGeom>
              <a:avLst/>
              <a:gdLst>
                <a:gd name="T0" fmla="*/ 276 w 410"/>
                <a:gd name="T1" fmla="*/ 64 h 1496"/>
                <a:gd name="T2" fmla="*/ 276 w 410"/>
                <a:gd name="T3" fmla="*/ 66 h 1496"/>
                <a:gd name="T4" fmla="*/ 276 w 410"/>
                <a:gd name="T5" fmla="*/ 69 h 1496"/>
                <a:gd name="T6" fmla="*/ 264 w 410"/>
                <a:gd name="T7" fmla="*/ 69 h 1496"/>
                <a:gd name="T8" fmla="*/ 90 w 410"/>
                <a:gd name="T9" fmla="*/ 151 h 1496"/>
                <a:gd name="T10" fmla="*/ 87 w 410"/>
                <a:gd name="T11" fmla="*/ 151 h 1496"/>
                <a:gd name="T12" fmla="*/ 87 w 410"/>
                <a:gd name="T13" fmla="*/ 153 h 1496"/>
                <a:gd name="T14" fmla="*/ 87 w 410"/>
                <a:gd name="T15" fmla="*/ 156 h 1496"/>
                <a:gd name="T16" fmla="*/ 87 w 410"/>
                <a:gd name="T17" fmla="*/ 156 h 1496"/>
                <a:gd name="T18" fmla="*/ 78 w 410"/>
                <a:gd name="T19" fmla="*/ 156 h 1496"/>
                <a:gd name="T20" fmla="*/ 0 w 410"/>
                <a:gd name="T21" fmla="*/ 194 h 1496"/>
                <a:gd name="T22" fmla="*/ 0 w 410"/>
                <a:gd name="T23" fmla="*/ 312 h 1496"/>
                <a:gd name="T24" fmla="*/ 0 w 410"/>
                <a:gd name="T25" fmla="*/ 312 h 1496"/>
                <a:gd name="T26" fmla="*/ 0 w 410"/>
                <a:gd name="T27" fmla="*/ 326 h 1496"/>
                <a:gd name="T28" fmla="*/ 0 w 410"/>
                <a:gd name="T29" fmla="*/ 345 h 1496"/>
                <a:gd name="T30" fmla="*/ 0 w 410"/>
                <a:gd name="T31" fmla="*/ 345 h 1496"/>
                <a:gd name="T32" fmla="*/ 0 w 410"/>
                <a:gd name="T33" fmla="*/ 493 h 1496"/>
                <a:gd name="T34" fmla="*/ 0 w 410"/>
                <a:gd name="T35" fmla="*/ 564 h 1496"/>
                <a:gd name="T36" fmla="*/ 0 w 410"/>
                <a:gd name="T37" fmla="*/ 977 h 1496"/>
                <a:gd name="T38" fmla="*/ 0 w 410"/>
                <a:gd name="T39" fmla="*/ 1055 h 1496"/>
                <a:gd name="T40" fmla="*/ 0 w 410"/>
                <a:gd name="T41" fmla="*/ 1444 h 1496"/>
                <a:gd name="T42" fmla="*/ 0 w 410"/>
                <a:gd name="T43" fmla="*/ 1496 h 1496"/>
                <a:gd name="T44" fmla="*/ 323 w 410"/>
                <a:gd name="T45" fmla="*/ 1496 h 1496"/>
                <a:gd name="T46" fmla="*/ 380 w 410"/>
                <a:gd name="T47" fmla="*/ 1496 h 1496"/>
                <a:gd name="T48" fmla="*/ 410 w 410"/>
                <a:gd name="T49" fmla="*/ 1496 h 1496"/>
                <a:gd name="T50" fmla="*/ 410 w 410"/>
                <a:gd name="T51" fmla="*/ 1411 h 1496"/>
                <a:gd name="T52" fmla="*/ 410 w 410"/>
                <a:gd name="T53" fmla="*/ 1340 h 1496"/>
                <a:gd name="T54" fmla="*/ 410 w 410"/>
                <a:gd name="T55" fmla="*/ 1263 h 1496"/>
                <a:gd name="T56" fmla="*/ 410 w 410"/>
                <a:gd name="T57" fmla="*/ 857 h 1496"/>
                <a:gd name="T58" fmla="*/ 410 w 410"/>
                <a:gd name="T59" fmla="*/ 755 h 1496"/>
                <a:gd name="T60" fmla="*/ 410 w 410"/>
                <a:gd name="T61" fmla="*/ 479 h 1496"/>
                <a:gd name="T62" fmla="*/ 410 w 410"/>
                <a:gd name="T63" fmla="*/ 411 h 1496"/>
                <a:gd name="T64" fmla="*/ 410 w 410"/>
                <a:gd name="T65" fmla="*/ 385 h 1496"/>
                <a:gd name="T66" fmla="*/ 410 w 410"/>
                <a:gd name="T67" fmla="*/ 0 h 1496"/>
                <a:gd name="T68" fmla="*/ 276 w 410"/>
                <a:gd name="T69" fmla="*/ 64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1496">
                  <a:moveTo>
                    <a:pt x="276" y="64"/>
                  </a:moveTo>
                  <a:lnTo>
                    <a:pt x="276" y="66"/>
                  </a:lnTo>
                  <a:lnTo>
                    <a:pt x="276" y="69"/>
                  </a:lnTo>
                  <a:lnTo>
                    <a:pt x="264" y="69"/>
                  </a:lnTo>
                  <a:lnTo>
                    <a:pt x="90" y="151"/>
                  </a:lnTo>
                  <a:lnTo>
                    <a:pt x="87" y="151"/>
                  </a:lnTo>
                  <a:lnTo>
                    <a:pt x="87" y="153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78" y="156"/>
                  </a:lnTo>
                  <a:lnTo>
                    <a:pt x="0" y="194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26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0" y="493"/>
                  </a:lnTo>
                  <a:lnTo>
                    <a:pt x="0" y="564"/>
                  </a:lnTo>
                  <a:lnTo>
                    <a:pt x="0" y="977"/>
                  </a:lnTo>
                  <a:lnTo>
                    <a:pt x="0" y="1055"/>
                  </a:lnTo>
                  <a:lnTo>
                    <a:pt x="0" y="1444"/>
                  </a:lnTo>
                  <a:lnTo>
                    <a:pt x="0" y="1496"/>
                  </a:lnTo>
                  <a:lnTo>
                    <a:pt x="323" y="1496"/>
                  </a:lnTo>
                  <a:lnTo>
                    <a:pt x="380" y="1496"/>
                  </a:lnTo>
                  <a:lnTo>
                    <a:pt x="410" y="1496"/>
                  </a:lnTo>
                  <a:lnTo>
                    <a:pt x="410" y="1411"/>
                  </a:lnTo>
                  <a:lnTo>
                    <a:pt x="410" y="1340"/>
                  </a:lnTo>
                  <a:lnTo>
                    <a:pt x="410" y="1263"/>
                  </a:lnTo>
                  <a:lnTo>
                    <a:pt x="410" y="857"/>
                  </a:lnTo>
                  <a:lnTo>
                    <a:pt x="410" y="755"/>
                  </a:lnTo>
                  <a:lnTo>
                    <a:pt x="410" y="479"/>
                  </a:lnTo>
                  <a:lnTo>
                    <a:pt x="410" y="411"/>
                  </a:lnTo>
                  <a:lnTo>
                    <a:pt x="410" y="385"/>
                  </a:lnTo>
                  <a:lnTo>
                    <a:pt x="410" y="0"/>
                  </a:lnTo>
                  <a:lnTo>
                    <a:pt x="276" y="64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"/>
            <p:cNvSpPr>
              <a:spLocks/>
            </p:cNvSpPr>
            <p:nvPr userDrawn="1"/>
          </p:nvSpPr>
          <p:spPr bwMode="auto">
            <a:xfrm>
              <a:off x="6284461" y="5186964"/>
              <a:ext cx="2887663" cy="401638"/>
            </a:xfrm>
            <a:custGeom>
              <a:avLst/>
              <a:gdLst>
                <a:gd name="T0" fmla="*/ 842 w 844"/>
                <a:gd name="T1" fmla="*/ 106 h 115"/>
                <a:gd name="T2" fmla="*/ 842 w 844"/>
                <a:gd name="T3" fmla="*/ 0 h 115"/>
                <a:gd name="T4" fmla="*/ 668 w 844"/>
                <a:gd name="T5" fmla="*/ 0 h 115"/>
                <a:gd name="T6" fmla="*/ 383 w 844"/>
                <a:gd name="T7" fmla="*/ 0 h 115"/>
                <a:gd name="T8" fmla="*/ 168 w 844"/>
                <a:gd name="T9" fmla="*/ 0 h 115"/>
                <a:gd name="T10" fmla="*/ 1 w 844"/>
                <a:gd name="T11" fmla="*/ 1 h 115"/>
                <a:gd name="T12" fmla="*/ 1 w 844"/>
                <a:gd name="T13" fmla="*/ 96 h 115"/>
                <a:gd name="T14" fmla="*/ 1 w 844"/>
                <a:gd name="T15" fmla="*/ 106 h 115"/>
                <a:gd name="T16" fmla="*/ 0 w 844"/>
                <a:gd name="T17" fmla="*/ 115 h 115"/>
                <a:gd name="T18" fmla="*/ 27 w 844"/>
                <a:gd name="T19" fmla="*/ 115 h 115"/>
                <a:gd name="T20" fmla="*/ 28 w 844"/>
                <a:gd name="T21" fmla="*/ 107 h 115"/>
                <a:gd name="T22" fmla="*/ 27 w 844"/>
                <a:gd name="T23" fmla="*/ 106 h 115"/>
                <a:gd name="T24" fmla="*/ 27 w 844"/>
                <a:gd name="T25" fmla="*/ 56 h 115"/>
                <a:gd name="T26" fmla="*/ 72 w 844"/>
                <a:gd name="T27" fmla="*/ 15 h 115"/>
                <a:gd name="T28" fmla="*/ 118 w 844"/>
                <a:gd name="T29" fmla="*/ 83 h 115"/>
                <a:gd name="T30" fmla="*/ 117 w 844"/>
                <a:gd name="T31" fmla="*/ 106 h 115"/>
                <a:gd name="T32" fmla="*/ 116 w 844"/>
                <a:gd name="T33" fmla="*/ 115 h 115"/>
                <a:gd name="T34" fmla="*/ 142 w 844"/>
                <a:gd name="T35" fmla="*/ 115 h 115"/>
                <a:gd name="T36" fmla="*/ 144 w 844"/>
                <a:gd name="T37" fmla="*/ 115 h 115"/>
                <a:gd name="T38" fmla="*/ 144 w 844"/>
                <a:gd name="T39" fmla="*/ 107 h 115"/>
                <a:gd name="T40" fmla="*/ 143 w 844"/>
                <a:gd name="T41" fmla="*/ 106 h 115"/>
                <a:gd name="T42" fmla="*/ 150 w 844"/>
                <a:gd name="T43" fmla="*/ 83 h 115"/>
                <a:gd name="T44" fmla="*/ 172 w 844"/>
                <a:gd name="T45" fmla="*/ 56 h 115"/>
                <a:gd name="T46" fmla="*/ 297 w 844"/>
                <a:gd name="T47" fmla="*/ 17 h 115"/>
                <a:gd name="T48" fmla="*/ 380 w 844"/>
                <a:gd name="T49" fmla="*/ 56 h 115"/>
                <a:gd name="T50" fmla="*/ 409 w 844"/>
                <a:gd name="T51" fmla="*/ 106 h 115"/>
                <a:gd name="T52" fmla="*/ 408 w 844"/>
                <a:gd name="T53" fmla="*/ 107 h 115"/>
                <a:gd name="T54" fmla="*/ 409 w 844"/>
                <a:gd name="T55" fmla="*/ 115 h 115"/>
                <a:gd name="T56" fmla="*/ 436 w 844"/>
                <a:gd name="T57" fmla="*/ 115 h 115"/>
                <a:gd name="T58" fmla="*/ 435 w 844"/>
                <a:gd name="T59" fmla="*/ 106 h 115"/>
                <a:gd name="T60" fmla="*/ 434 w 844"/>
                <a:gd name="T61" fmla="*/ 96 h 115"/>
                <a:gd name="T62" fmla="*/ 517 w 844"/>
                <a:gd name="T63" fmla="*/ 23 h 115"/>
                <a:gd name="T64" fmla="*/ 664 w 844"/>
                <a:gd name="T65" fmla="*/ 49 h 115"/>
                <a:gd name="T66" fmla="*/ 684 w 844"/>
                <a:gd name="T67" fmla="*/ 69 h 115"/>
                <a:gd name="T68" fmla="*/ 701 w 844"/>
                <a:gd name="T69" fmla="*/ 96 h 115"/>
                <a:gd name="T70" fmla="*/ 700 w 844"/>
                <a:gd name="T71" fmla="*/ 106 h 115"/>
                <a:gd name="T72" fmla="*/ 699 w 844"/>
                <a:gd name="T73" fmla="*/ 115 h 115"/>
                <a:gd name="T74" fmla="*/ 727 w 844"/>
                <a:gd name="T75" fmla="*/ 115 h 115"/>
                <a:gd name="T76" fmla="*/ 727 w 844"/>
                <a:gd name="T77" fmla="*/ 107 h 115"/>
                <a:gd name="T78" fmla="*/ 726 w 844"/>
                <a:gd name="T79" fmla="*/ 106 h 115"/>
                <a:gd name="T80" fmla="*/ 726 w 844"/>
                <a:gd name="T81" fmla="*/ 48 h 115"/>
                <a:gd name="T82" fmla="*/ 772 w 844"/>
                <a:gd name="T83" fmla="*/ 15 h 115"/>
                <a:gd name="T84" fmla="*/ 817 w 844"/>
                <a:gd name="T85" fmla="*/ 48 h 115"/>
                <a:gd name="T86" fmla="*/ 816 w 844"/>
                <a:gd name="T87" fmla="*/ 106 h 115"/>
                <a:gd name="T88" fmla="*/ 816 w 844"/>
                <a:gd name="T89" fmla="*/ 112 h 115"/>
                <a:gd name="T90" fmla="*/ 816 w 844"/>
                <a:gd name="T91" fmla="*/ 115 h 115"/>
                <a:gd name="T92" fmla="*/ 843 w 844"/>
                <a:gd name="T93" fmla="*/ 115 h 115"/>
                <a:gd name="T94" fmla="*/ 844 w 844"/>
                <a:gd name="T95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4" h="115">
                  <a:moveTo>
                    <a:pt x="843" y="106"/>
                  </a:moveTo>
                  <a:cubicBezTo>
                    <a:pt x="842" y="106"/>
                    <a:pt x="842" y="106"/>
                    <a:pt x="842" y="106"/>
                  </a:cubicBezTo>
                  <a:cubicBezTo>
                    <a:pt x="842" y="1"/>
                    <a:pt x="842" y="1"/>
                    <a:pt x="842" y="1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6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1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6"/>
                    <a:pt x="28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1" y="15"/>
                    <a:pt x="72" y="15"/>
                  </a:cubicBezTo>
                  <a:cubicBezTo>
                    <a:pt x="113" y="15"/>
                    <a:pt x="118" y="47"/>
                    <a:pt x="118" y="48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6" y="106"/>
                    <a:pt x="116" y="107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7" y="115"/>
                    <a:pt x="117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5"/>
                    <a:pt x="146" y="90"/>
                    <a:pt x="150" y="83"/>
                  </a:cubicBezTo>
                  <a:cubicBezTo>
                    <a:pt x="155" y="76"/>
                    <a:pt x="160" y="68"/>
                    <a:pt x="168" y="60"/>
                  </a:cubicBezTo>
                  <a:cubicBezTo>
                    <a:pt x="170" y="58"/>
                    <a:pt x="171" y="57"/>
                    <a:pt x="172" y="56"/>
                  </a:cubicBezTo>
                  <a:cubicBezTo>
                    <a:pt x="191" y="37"/>
                    <a:pt x="225" y="15"/>
                    <a:pt x="276" y="15"/>
                  </a:cubicBezTo>
                  <a:cubicBezTo>
                    <a:pt x="283" y="15"/>
                    <a:pt x="290" y="16"/>
                    <a:pt x="297" y="17"/>
                  </a:cubicBezTo>
                  <a:cubicBezTo>
                    <a:pt x="333" y="21"/>
                    <a:pt x="359" y="37"/>
                    <a:pt x="375" y="52"/>
                  </a:cubicBezTo>
                  <a:cubicBezTo>
                    <a:pt x="377" y="53"/>
                    <a:pt x="379" y="54"/>
                    <a:pt x="380" y="56"/>
                  </a:cubicBezTo>
                  <a:cubicBezTo>
                    <a:pt x="400" y="75"/>
                    <a:pt x="409" y="94"/>
                    <a:pt x="409" y="9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8" y="106"/>
                    <a:pt x="408" y="106"/>
                    <a:pt x="408" y="107"/>
                  </a:cubicBezTo>
                  <a:cubicBezTo>
                    <a:pt x="408" y="115"/>
                    <a:pt x="408" y="115"/>
                    <a:pt x="408" y="115"/>
                  </a:cubicBezTo>
                  <a:cubicBezTo>
                    <a:pt x="408" y="115"/>
                    <a:pt x="408" y="115"/>
                    <a:pt x="409" y="115"/>
                  </a:cubicBezTo>
                  <a:cubicBezTo>
                    <a:pt x="435" y="115"/>
                    <a:pt x="435" y="115"/>
                    <a:pt x="435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6" y="107"/>
                    <a:pt x="436" y="107"/>
                    <a:pt x="436" y="107"/>
                  </a:cubicBezTo>
                  <a:cubicBezTo>
                    <a:pt x="436" y="106"/>
                    <a:pt x="436" y="106"/>
                    <a:pt x="435" y="106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5" y="94"/>
                    <a:pt x="444" y="75"/>
                    <a:pt x="464" y="56"/>
                  </a:cubicBezTo>
                  <a:cubicBezTo>
                    <a:pt x="476" y="44"/>
                    <a:pt x="493" y="32"/>
                    <a:pt x="517" y="23"/>
                  </a:cubicBezTo>
                  <a:cubicBezTo>
                    <a:pt x="531" y="19"/>
                    <a:pt x="548" y="15"/>
                    <a:pt x="568" y="15"/>
                  </a:cubicBezTo>
                  <a:cubicBezTo>
                    <a:pt x="613" y="15"/>
                    <a:pt x="644" y="32"/>
                    <a:pt x="664" y="49"/>
                  </a:cubicBezTo>
                  <a:cubicBezTo>
                    <a:pt x="666" y="51"/>
                    <a:pt x="669" y="53"/>
                    <a:pt x="671" y="56"/>
                  </a:cubicBezTo>
                  <a:cubicBezTo>
                    <a:pt x="676" y="60"/>
                    <a:pt x="680" y="65"/>
                    <a:pt x="684" y="69"/>
                  </a:cubicBezTo>
                  <a:cubicBezTo>
                    <a:pt x="690" y="77"/>
                    <a:pt x="695" y="85"/>
                    <a:pt x="697" y="90"/>
                  </a:cubicBezTo>
                  <a:cubicBezTo>
                    <a:pt x="699" y="93"/>
                    <a:pt x="701" y="96"/>
                    <a:pt x="701" y="96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6"/>
                    <a:pt x="700" y="106"/>
                    <a:pt x="700" y="106"/>
                  </a:cubicBezTo>
                  <a:cubicBezTo>
                    <a:pt x="700" y="106"/>
                    <a:pt x="699" y="106"/>
                    <a:pt x="699" y="107"/>
                  </a:cubicBezTo>
                  <a:cubicBezTo>
                    <a:pt x="699" y="115"/>
                    <a:pt x="699" y="115"/>
                    <a:pt x="699" y="115"/>
                  </a:cubicBezTo>
                  <a:cubicBezTo>
                    <a:pt x="699" y="115"/>
                    <a:pt x="700" y="115"/>
                    <a:pt x="700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07"/>
                    <a:pt x="727" y="107"/>
                    <a:pt x="727" y="107"/>
                  </a:cubicBezTo>
                  <a:cubicBezTo>
                    <a:pt x="727" y="106"/>
                    <a:pt x="727" y="106"/>
                    <a:pt x="727" y="106"/>
                  </a:cubicBezTo>
                  <a:cubicBezTo>
                    <a:pt x="726" y="106"/>
                    <a:pt x="726" y="106"/>
                    <a:pt x="726" y="106"/>
                  </a:cubicBezTo>
                  <a:cubicBezTo>
                    <a:pt x="726" y="95"/>
                    <a:pt x="726" y="95"/>
                    <a:pt x="726" y="95"/>
                  </a:cubicBezTo>
                  <a:cubicBezTo>
                    <a:pt x="726" y="48"/>
                    <a:pt x="726" y="48"/>
                    <a:pt x="726" y="48"/>
                  </a:cubicBezTo>
                  <a:cubicBezTo>
                    <a:pt x="726" y="48"/>
                    <a:pt x="726" y="46"/>
                    <a:pt x="727" y="43"/>
                  </a:cubicBezTo>
                  <a:cubicBezTo>
                    <a:pt x="731" y="34"/>
                    <a:pt x="741" y="15"/>
                    <a:pt x="772" y="15"/>
                  </a:cubicBezTo>
                  <a:cubicBezTo>
                    <a:pt x="772" y="15"/>
                    <a:pt x="773" y="15"/>
                    <a:pt x="774" y="15"/>
                  </a:cubicBezTo>
                  <a:cubicBezTo>
                    <a:pt x="813" y="16"/>
                    <a:pt x="817" y="47"/>
                    <a:pt x="817" y="48"/>
                  </a:cubicBezTo>
                  <a:cubicBezTo>
                    <a:pt x="817" y="106"/>
                    <a:pt x="817" y="106"/>
                    <a:pt x="817" y="106"/>
                  </a:cubicBezTo>
                  <a:cubicBezTo>
                    <a:pt x="816" y="106"/>
                    <a:pt x="816" y="106"/>
                    <a:pt x="816" y="106"/>
                  </a:cubicBezTo>
                  <a:cubicBezTo>
                    <a:pt x="816" y="106"/>
                    <a:pt x="816" y="106"/>
                    <a:pt x="816" y="107"/>
                  </a:cubicBezTo>
                  <a:cubicBezTo>
                    <a:pt x="816" y="112"/>
                    <a:pt x="816" y="112"/>
                    <a:pt x="816" y="112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35" y="115"/>
                    <a:pt x="835" y="115"/>
                    <a:pt x="835" y="115"/>
                  </a:cubicBezTo>
                  <a:cubicBezTo>
                    <a:pt x="843" y="115"/>
                    <a:pt x="843" y="115"/>
                    <a:pt x="843" y="115"/>
                  </a:cubicBezTo>
                  <a:cubicBezTo>
                    <a:pt x="844" y="115"/>
                    <a:pt x="844" y="115"/>
                    <a:pt x="844" y="115"/>
                  </a:cubicBezTo>
                  <a:cubicBezTo>
                    <a:pt x="844" y="107"/>
                    <a:pt x="844" y="107"/>
                    <a:pt x="844" y="107"/>
                  </a:cubicBezTo>
                  <a:cubicBezTo>
                    <a:pt x="844" y="106"/>
                    <a:pt x="844" y="106"/>
                    <a:pt x="843" y="106"/>
                  </a:cubicBezTo>
                  <a:close/>
                </a:path>
              </a:pathLst>
            </a:custGeom>
            <a:solidFill>
              <a:srgbClr val="B50B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>
              <a:off x="7691057" y="3611449"/>
              <a:ext cx="460375" cy="1970087"/>
            </a:xfrm>
            <a:custGeom>
              <a:avLst/>
              <a:gdLst>
                <a:gd name="T0" fmla="*/ 119 w 123"/>
                <a:gd name="T1" fmla="*/ 187 h 526"/>
                <a:gd name="T2" fmla="*/ 119 w 123"/>
                <a:gd name="T3" fmla="*/ 158 h 526"/>
                <a:gd name="T4" fmla="*/ 119 w 123"/>
                <a:gd name="T5" fmla="*/ 142 h 526"/>
                <a:gd name="T6" fmla="*/ 119 w 123"/>
                <a:gd name="T7" fmla="*/ 137 h 526"/>
                <a:gd name="T8" fmla="*/ 115 w 123"/>
                <a:gd name="T9" fmla="*/ 137 h 526"/>
                <a:gd name="T10" fmla="*/ 115 w 123"/>
                <a:gd name="T11" fmla="*/ 98 h 526"/>
                <a:gd name="T12" fmla="*/ 110 w 123"/>
                <a:gd name="T13" fmla="*/ 98 h 526"/>
                <a:gd name="T14" fmla="*/ 110 w 123"/>
                <a:gd name="T15" fmla="*/ 60 h 526"/>
                <a:gd name="T16" fmla="*/ 106 w 123"/>
                <a:gd name="T17" fmla="*/ 60 h 526"/>
                <a:gd name="T18" fmla="*/ 106 w 123"/>
                <a:gd name="T19" fmla="*/ 34 h 526"/>
                <a:gd name="T20" fmla="*/ 105 w 123"/>
                <a:gd name="T21" fmla="*/ 34 h 526"/>
                <a:gd name="T22" fmla="*/ 104 w 123"/>
                <a:gd name="T23" fmla="*/ 0 h 526"/>
                <a:gd name="T24" fmla="*/ 104 w 123"/>
                <a:gd name="T25" fmla="*/ 0 h 526"/>
                <a:gd name="T26" fmla="*/ 104 w 123"/>
                <a:gd name="T27" fmla="*/ 0 h 526"/>
                <a:gd name="T28" fmla="*/ 103 w 123"/>
                <a:gd name="T29" fmla="*/ 34 h 526"/>
                <a:gd name="T30" fmla="*/ 101 w 123"/>
                <a:gd name="T31" fmla="*/ 34 h 526"/>
                <a:gd name="T32" fmla="*/ 101 w 123"/>
                <a:gd name="T33" fmla="*/ 28 h 526"/>
                <a:gd name="T34" fmla="*/ 97 w 123"/>
                <a:gd name="T35" fmla="*/ 28 h 526"/>
                <a:gd name="T36" fmla="*/ 97 w 123"/>
                <a:gd name="T37" fmla="*/ 31 h 526"/>
                <a:gd name="T38" fmla="*/ 77 w 123"/>
                <a:gd name="T39" fmla="*/ 31 h 526"/>
                <a:gd name="T40" fmla="*/ 77 w 123"/>
                <a:gd name="T41" fmla="*/ 26 h 526"/>
                <a:gd name="T42" fmla="*/ 46 w 123"/>
                <a:gd name="T43" fmla="*/ 26 h 526"/>
                <a:gd name="T44" fmla="*/ 46 w 123"/>
                <a:gd name="T45" fmla="*/ 31 h 526"/>
                <a:gd name="T46" fmla="*/ 36 w 123"/>
                <a:gd name="T47" fmla="*/ 31 h 526"/>
                <a:gd name="T48" fmla="*/ 26 w 123"/>
                <a:gd name="T49" fmla="*/ 31 h 526"/>
                <a:gd name="T50" fmla="*/ 26 w 123"/>
                <a:gd name="T51" fmla="*/ 28 h 526"/>
                <a:gd name="T52" fmla="*/ 21 w 123"/>
                <a:gd name="T53" fmla="*/ 28 h 526"/>
                <a:gd name="T54" fmla="*/ 21 w 123"/>
                <a:gd name="T55" fmla="*/ 30 h 526"/>
                <a:gd name="T56" fmla="*/ 21 w 123"/>
                <a:gd name="T57" fmla="*/ 34 h 526"/>
                <a:gd name="T58" fmla="*/ 20 w 123"/>
                <a:gd name="T59" fmla="*/ 34 h 526"/>
                <a:gd name="T60" fmla="*/ 20 w 123"/>
                <a:gd name="T61" fmla="*/ 28 h 526"/>
                <a:gd name="T62" fmla="*/ 19 w 123"/>
                <a:gd name="T63" fmla="*/ 0 h 526"/>
                <a:gd name="T64" fmla="*/ 19 w 123"/>
                <a:gd name="T65" fmla="*/ 0 h 526"/>
                <a:gd name="T66" fmla="*/ 18 w 123"/>
                <a:gd name="T67" fmla="*/ 0 h 526"/>
                <a:gd name="T68" fmla="*/ 18 w 123"/>
                <a:gd name="T69" fmla="*/ 25 h 526"/>
                <a:gd name="T70" fmla="*/ 17 w 123"/>
                <a:gd name="T71" fmla="*/ 34 h 526"/>
                <a:gd name="T72" fmla="*/ 17 w 123"/>
                <a:gd name="T73" fmla="*/ 34 h 526"/>
                <a:gd name="T74" fmla="*/ 17 w 123"/>
                <a:gd name="T75" fmla="*/ 60 h 526"/>
                <a:gd name="T76" fmla="*/ 12 w 123"/>
                <a:gd name="T77" fmla="*/ 60 h 526"/>
                <a:gd name="T78" fmla="*/ 12 w 123"/>
                <a:gd name="T79" fmla="*/ 98 h 526"/>
                <a:gd name="T80" fmla="*/ 8 w 123"/>
                <a:gd name="T81" fmla="*/ 98 h 526"/>
                <a:gd name="T82" fmla="*/ 8 w 123"/>
                <a:gd name="T83" fmla="*/ 137 h 526"/>
                <a:gd name="T84" fmla="*/ 4 w 123"/>
                <a:gd name="T85" fmla="*/ 137 h 526"/>
                <a:gd name="T86" fmla="*/ 4 w 123"/>
                <a:gd name="T87" fmla="*/ 144 h 526"/>
                <a:gd name="T88" fmla="*/ 4 w 123"/>
                <a:gd name="T89" fmla="*/ 187 h 526"/>
                <a:gd name="T90" fmla="*/ 0 w 123"/>
                <a:gd name="T91" fmla="*/ 187 h 526"/>
                <a:gd name="T92" fmla="*/ 0 w 123"/>
                <a:gd name="T93" fmla="*/ 248 h 526"/>
                <a:gd name="T94" fmla="*/ 0 w 123"/>
                <a:gd name="T95" fmla="*/ 309 h 526"/>
                <a:gd name="T96" fmla="*/ 0 w 123"/>
                <a:gd name="T97" fmla="*/ 449 h 526"/>
                <a:gd name="T98" fmla="*/ 0 w 123"/>
                <a:gd name="T99" fmla="*/ 513 h 526"/>
                <a:gd name="T100" fmla="*/ 0 w 123"/>
                <a:gd name="T101" fmla="*/ 526 h 526"/>
                <a:gd name="T102" fmla="*/ 48 w 123"/>
                <a:gd name="T103" fmla="*/ 526 h 526"/>
                <a:gd name="T104" fmla="*/ 123 w 123"/>
                <a:gd name="T105" fmla="*/ 526 h 526"/>
                <a:gd name="T106" fmla="*/ 123 w 123"/>
                <a:gd name="T107" fmla="*/ 481 h 526"/>
                <a:gd name="T108" fmla="*/ 123 w 123"/>
                <a:gd name="T109" fmla="*/ 397 h 526"/>
                <a:gd name="T110" fmla="*/ 123 w 123"/>
                <a:gd name="T111" fmla="*/ 311 h 526"/>
                <a:gd name="T112" fmla="*/ 123 w 123"/>
                <a:gd name="T113" fmla="*/ 187 h 526"/>
                <a:gd name="T114" fmla="*/ 119 w 123"/>
                <a:gd name="T115" fmla="*/ 187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526">
                  <a:moveTo>
                    <a:pt x="119" y="187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48" y="526"/>
                    <a:pt x="48" y="526"/>
                    <a:pt x="48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481"/>
                    <a:pt x="123" y="481"/>
                    <a:pt x="123" y="481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23" y="187"/>
                    <a:pt x="123" y="187"/>
                    <a:pt x="123" y="187"/>
                  </a:cubicBezTo>
                  <a:lnTo>
                    <a:pt x="119" y="187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148907" y="3740602"/>
              <a:ext cx="2287350" cy="18480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>
          <a:xfrm>
            <a:off x="1" y="5578872"/>
            <a:ext cx="12191999" cy="1293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82" name="Group 81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0244" cy="443198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>
            <a:lvl1pPr>
              <a:defRPr sz="1200"/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E842BE-8874-E2E5-4E32-0EC0FCA2AD5E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1" y="6313450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66" r:id="rId2"/>
    <p:sldLayoutId id="2147484625" r:id="rId3"/>
    <p:sldLayoutId id="2147484626" r:id="rId4"/>
    <p:sldLayoutId id="2147484670" r:id="rId5"/>
    <p:sldLayoutId id="2147484671" r:id="rId6"/>
    <p:sldLayoutId id="2147484621" r:id="rId7"/>
    <p:sldLayoutId id="2147484622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59" r:id="rId14"/>
    <p:sldLayoutId id="2147484628" r:id="rId15"/>
    <p:sldLayoutId id="2147484652" r:id="rId16"/>
    <p:sldLayoutId id="2147484672" r:id="rId17"/>
    <p:sldLayoutId id="2147484674" r:id="rId18"/>
    <p:sldLayoutId id="2147484629" r:id="rId19"/>
    <p:sldLayoutId id="2147484673" r:id="rId20"/>
    <p:sldLayoutId id="2147484654" r:id="rId21"/>
    <p:sldLayoutId id="2147484655" r:id="rId22"/>
    <p:sldLayoutId id="2147484630" r:id="rId23"/>
    <p:sldLayoutId id="2147484656" r:id="rId24"/>
    <p:sldLayoutId id="2147484657" r:id="rId25"/>
    <p:sldLayoutId id="2147484631" r:id="rId26"/>
    <p:sldLayoutId id="2147484632" r:id="rId27"/>
    <p:sldLayoutId id="2147484633" r:id="rId28"/>
    <p:sldLayoutId id="2147484634" r:id="rId29"/>
    <p:sldLayoutId id="2147484635" r:id="rId30"/>
    <p:sldLayoutId id="2147484675" r:id="rId31"/>
    <p:sldLayoutId id="2147484676" r:id="rId32"/>
    <p:sldLayoutId id="2147484715" r:id="rId33"/>
    <p:sldLayoutId id="2147484716" r:id="rId34"/>
    <p:sldLayoutId id="2147484717" r:id="rId35"/>
    <p:sldLayoutId id="214748471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BBB98F-7179-869A-9BA5-4A77672F38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6306179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09152" y="1999784"/>
            <a:ext cx="5169036" cy="1595672"/>
          </a:xfrm>
        </p:spPr>
        <p:txBody>
          <a:bodyPr/>
          <a:lstStyle/>
          <a:p>
            <a:r>
              <a:rPr lang="en-US" sz="4000" dirty="0"/>
              <a:t>How to use COUNT DISTINCT BY to create an Alma Analytics report of all portfolios which exist in multiple collections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22181" y="6200827"/>
            <a:ext cx="5169036" cy="387764"/>
          </a:xfrm>
        </p:spPr>
        <p:txBody>
          <a:bodyPr/>
          <a:lstStyle/>
          <a:p>
            <a:r>
              <a:rPr lang="en-US" dirty="0"/>
              <a:t>Yoel Kortick  |  Sept.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14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273E0C-8B34-6DE6-D81A-9960067F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3663453"/>
            <a:ext cx="7629525" cy="2809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135530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In the other column with “any other field” (which in our example is "</a:t>
            </a:r>
            <a:r>
              <a:rPr lang="en-US" sz="2200" dirty="0" err="1"/>
              <a:t>Portfolio"."Expected</a:t>
            </a:r>
            <a:r>
              <a:rPr lang="en-US" sz="2200" dirty="0"/>
              <a:t> Activation Date") do “edit formula” and put the following formula.</a:t>
            </a:r>
          </a:p>
          <a:p>
            <a:r>
              <a:rPr lang="en-US" sz="2200" dirty="0"/>
              <a:t>This formula will tell us how many times the Electronic Collection ID exists per MMSID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371B4-AD49-DFDA-59BC-56AE3E74A028}"/>
              </a:ext>
            </a:extLst>
          </p:cNvPr>
          <p:cNvSpPr/>
          <p:nvPr/>
        </p:nvSpPr>
        <p:spPr>
          <a:xfrm>
            <a:off x="8531441" y="4348176"/>
            <a:ext cx="248575" cy="248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C4A033-7A9F-CAAB-9FE2-D26DE1402BC7}"/>
              </a:ext>
            </a:extLst>
          </p:cNvPr>
          <p:cNvSpPr/>
          <p:nvPr/>
        </p:nvSpPr>
        <p:spPr>
          <a:xfrm>
            <a:off x="8620216" y="4920366"/>
            <a:ext cx="843379" cy="248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8456B-BD7F-9E52-03F3-BDA2A70A492A}"/>
              </a:ext>
            </a:extLst>
          </p:cNvPr>
          <p:cNvSpPr txBox="1"/>
          <p:nvPr/>
        </p:nvSpPr>
        <p:spPr>
          <a:xfrm>
            <a:off x="360744" y="2792034"/>
            <a:ext cx="11361456" cy="4511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COUNT(distinct "Electronic </a:t>
            </a:r>
            <a:r>
              <a:rPr lang="en-US" dirty="0" err="1"/>
              <a:t>Collection"."Electronic</a:t>
            </a:r>
            <a:r>
              <a:rPr lang="en-US" dirty="0"/>
              <a:t> Collection Id" BY "Bibliographic </a:t>
            </a:r>
            <a:r>
              <a:rPr lang="en-US" dirty="0" err="1"/>
              <a:t>Details"."MMS</a:t>
            </a:r>
            <a:r>
              <a:rPr lang="en-US" dirty="0"/>
              <a:t> Id")</a:t>
            </a:r>
            <a:endParaRPr lang="en-US" dirty="0">
              <a:effectLst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C468D5D-464E-D3B9-69B3-95777D5E2BE2}"/>
              </a:ext>
            </a:extLst>
          </p:cNvPr>
          <p:cNvSpPr txBox="1">
            <a:spLocks/>
          </p:cNvSpPr>
          <p:nvPr/>
        </p:nvSpPr>
        <p:spPr>
          <a:xfrm>
            <a:off x="448804" y="3190032"/>
            <a:ext cx="11273396" cy="4511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Change the column heading to be “Num. Electronic Collections”</a:t>
            </a:r>
          </a:p>
        </p:txBody>
      </p:sp>
    </p:spTree>
    <p:extLst>
      <p:ext uri="{BB962C8B-B14F-4D97-AF65-F5344CB8AC3E}">
        <p14:creationId xmlns:p14="http://schemas.microsoft.com/office/powerpoint/2010/main" val="226725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C0635B-CB94-1590-6873-A7798CCF3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470" y="2024050"/>
            <a:ext cx="6247059" cy="4127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8576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Here is the field with the new formula and new column heading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5EECC7-054F-E594-B424-C89EC510B8A0}"/>
              </a:ext>
            </a:extLst>
          </p:cNvPr>
          <p:cNvSpPr/>
          <p:nvPr/>
        </p:nvSpPr>
        <p:spPr>
          <a:xfrm>
            <a:off x="4696290" y="3506680"/>
            <a:ext cx="3852908" cy="417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5CEA82-D498-49EF-3B32-AA8F43DE6ADC}"/>
              </a:ext>
            </a:extLst>
          </p:cNvPr>
          <p:cNvSpPr/>
          <p:nvPr/>
        </p:nvSpPr>
        <p:spPr>
          <a:xfrm>
            <a:off x="3551068" y="2904126"/>
            <a:ext cx="2317071" cy="347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9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EFFCB1-2A89-486D-74D9-EE51F0EF7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53218"/>
            <a:ext cx="3057525" cy="2914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F299CA-C378-60FF-7508-0C9A6E0E7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36" y="1853218"/>
            <a:ext cx="3804569" cy="29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8576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Now we can filter by this field to get only values which are 2 or greater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F7E5DE-63F9-4CAB-5349-C4AE46243E21}"/>
              </a:ext>
            </a:extLst>
          </p:cNvPr>
          <p:cNvSpPr/>
          <p:nvPr/>
        </p:nvSpPr>
        <p:spPr>
          <a:xfrm>
            <a:off x="2862318" y="2188451"/>
            <a:ext cx="255181" cy="27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DA6CA-0AA8-A175-6AF3-4DCDB4321E75}"/>
              </a:ext>
            </a:extLst>
          </p:cNvPr>
          <p:cNvSpPr/>
          <p:nvPr/>
        </p:nvSpPr>
        <p:spPr>
          <a:xfrm>
            <a:off x="2979079" y="3594147"/>
            <a:ext cx="749595" cy="27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BC6350-F02F-8801-93B4-9CC6BA1CC083}"/>
              </a:ext>
            </a:extLst>
          </p:cNvPr>
          <p:cNvSpPr/>
          <p:nvPr/>
        </p:nvSpPr>
        <p:spPr>
          <a:xfrm>
            <a:off x="6161104" y="2492206"/>
            <a:ext cx="2143646" cy="508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9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7"/>
            <a:ext cx="11273396" cy="332438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In order to avoid getting deleted entities we will add the followi9ng filters.  There is no need to display these fields, only filter by them.</a:t>
            </a:r>
          </a:p>
          <a:p>
            <a:endParaRPr lang="en-US" sz="2200" dirty="0"/>
          </a:p>
          <a:p>
            <a:r>
              <a:rPr lang="en-US" sz="2200" dirty="0"/>
              <a:t>"</a:t>
            </a:r>
            <a:r>
              <a:rPr lang="en-US" sz="2200" dirty="0" err="1"/>
              <a:t>Portfolio"."Lifecycle</a:t>
            </a:r>
            <a:r>
              <a:rPr lang="en-US" sz="2200" dirty="0"/>
              <a:t>“ = “In Repository”</a:t>
            </a:r>
          </a:p>
          <a:p>
            <a:r>
              <a:rPr lang="en-US" sz="2200" dirty="0"/>
              <a:t>"Electronic </a:t>
            </a:r>
            <a:r>
              <a:rPr lang="en-US" sz="2200" dirty="0" err="1"/>
              <a:t>Collection"."Electronic</a:t>
            </a:r>
            <a:r>
              <a:rPr lang="en-US" sz="2200" dirty="0"/>
              <a:t> Collection Lifecycle“= “In Repository”</a:t>
            </a:r>
          </a:p>
          <a:p>
            <a:r>
              <a:rPr lang="en-US" sz="2200" dirty="0"/>
              <a:t>"Bibliographic </a:t>
            </a:r>
            <a:r>
              <a:rPr lang="en-US" sz="2200" dirty="0" err="1"/>
              <a:t>Details"."Bibliographic</a:t>
            </a:r>
            <a:r>
              <a:rPr lang="en-US" sz="2200" dirty="0"/>
              <a:t> Lifecycle" = “In Repository”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3497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8576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Now we have these columns and these filters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A5A585-1A63-D8C5-6FB6-E860C8821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94" y="1724275"/>
            <a:ext cx="10810875" cy="4305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977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400" dirty="0"/>
              <a:t>Check results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93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39E88-8BE1-5443-46C5-FF5358FA0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EACA36-433D-A21B-62A2-842F257D9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994"/>
            <a:ext cx="12192000" cy="4755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0FF4AD-B3E6-1FA4-323A-91FDA4F4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E39DC-602E-057D-8ED6-7EFE3DCFF2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AF78D-27ED-9E51-0167-7B13CF80FC36}"/>
              </a:ext>
            </a:extLst>
          </p:cNvPr>
          <p:cNvSpPr txBox="1"/>
          <p:nvPr/>
        </p:nvSpPr>
        <p:spPr>
          <a:xfrm>
            <a:off x="354841" y="1160336"/>
            <a:ext cx="1143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Here is the report now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132F3-23D4-B5C6-653A-C0178E5AB72C}"/>
              </a:ext>
            </a:extLst>
          </p:cNvPr>
          <p:cNvSpPr txBox="1"/>
          <p:nvPr/>
        </p:nvSpPr>
        <p:spPr>
          <a:xfrm>
            <a:off x="550864" y="3871576"/>
            <a:ext cx="3838353" cy="111509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Let’s now check the first result “!</a:t>
            </a:r>
            <a:r>
              <a:rPr lang="en-US" sz="1400" dirty="0" err="1"/>
              <a:t>nnovation</a:t>
            </a:r>
            <a:r>
              <a:rPr lang="en-US" sz="1400" dirty="0"/>
              <a:t> : how innovators think, act and change our world /” which according to the report exists in 9 portfolios in 9 different electronic collections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0FB3B-94BD-FC60-45F5-8A7E4C4884C6}"/>
              </a:ext>
            </a:extLst>
          </p:cNvPr>
          <p:cNvSpPr/>
          <p:nvPr/>
        </p:nvSpPr>
        <p:spPr>
          <a:xfrm>
            <a:off x="0" y="3338623"/>
            <a:ext cx="3466214" cy="308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763FD6-194E-BA3D-D84F-92014BA8B9BE}"/>
              </a:ext>
            </a:extLst>
          </p:cNvPr>
          <p:cNvSpPr/>
          <p:nvPr/>
        </p:nvSpPr>
        <p:spPr>
          <a:xfrm>
            <a:off x="10143460" y="3338623"/>
            <a:ext cx="2048540" cy="2009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D3E1BC-E228-5FCC-07DD-B7C1BA5B6AF1}"/>
              </a:ext>
            </a:extLst>
          </p:cNvPr>
          <p:cNvSpPr/>
          <p:nvPr/>
        </p:nvSpPr>
        <p:spPr>
          <a:xfrm>
            <a:off x="6680783" y="3342163"/>
            <a:ext cx="3048007" cy="2009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9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A0493-5CBE-557A-EE8F-53BFD440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8963DC-8149-1125-E46A-99DC5E58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3229"/>
            <a:ext cx="12192000" cy="2039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3C1193-8EEF-3C77-04F3-E29E47C1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C18E83-A8A6-E358-0350-99200D0E3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EFD388-7CE0-C0F1-5020-0A2DEC088F02}"/>
              </a:ext>
            </a:extLst>
          </p:cNvPr>
          <p:cNvSpPr txBox="1"/>
          <p:nvPr/>
        </p:nvSpPr>
        <p:spPr>
          <a:xfrm>
            <a:off x="354841" y="1160336"/>
            <a:ext cx="1143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“all titles” search for the title shows that (as the Analytics report states) there are 9 portfolios.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A2E66-FFC6-7E0E-1EA0-52D49808EA46}"/>
              </a:ext>
            </a:extLst>
          </p:cNvPr>
          <p:cNvSpPr/>
          <p:nvPr/>
        </p:nvSpPr>
        <p:spPr>
          <a:xfrm>
            <a:off x="8694852" y="3602374"/>
            <a:ext cx="1937705" cy="437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E8D122-FB1A-38B0-B443-E4733C2F6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334731"/>
            <a:ext cx="9067800" cy="381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960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A0493-5CBE-557A-EE8F-53BFD440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A295FD-3D32-C065-4D9A-136BBB01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38" y="1991333"/>
            <a:ext cx="8029691" cy="1341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11AB1F-5524-72E5-8930-E1E2F780F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68" y="3429000"/>
            <a:ext cx="10578432" cy="2888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3C1193-8EEF-3C77-04F3-E29E47C1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C18E83-A8A6-E358-0350-99200D0E3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EFD388-7CE0-C0F1-5020-0A2DEC088F02}"/>
              </a:ext>
            </a:extLst>
          </p:cNvPr>
          <p:cNvSpPr txBox="1"/>
          <p:nvPr/>
        </p:nvSpPr>
        <p:spPr>
          <a:xfrm>
            <a:off x="354841" y="1160336"/>
            <a:ext cx="1143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“Electronic Collection” search for the title shows that (as the Analytics report states) there are 9 Electronic Collections.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A2E66-FFC6-7E0E-1EA0-52D49808EA46}"/>
              </a:ext>
            </a:extLst>
          </p:cNvPr>
          <p:cNvSpPr/>
          <p:nvPr/>
        </p:nvSpPr>
        <p:spPr>
          <a:xfrm>
            <a:off x="1035768" y="3439633"/>
            <a:ext cx="2377283" cy="421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2A49C-92A4-4FBE-6832-5981E4DC047A}"/>
              </a:ext>
            </a:extLst>
          </p:cNvPr>
          <p:cNvSpPr/>
          <p:nvPr/>
        </p:nvSpPr>
        <p:spPr>
          <a:xfrm>
            <a:off x="2310138" y="1962979"/>
            <a:ext cx="1919316" cy="340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14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A0493-5CBE-557A-EE8F-53BFD440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88CC19-A196-6E1F-3FD5-E6C26137E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32" y="1962978"/>
            <a:ext cx="9153525" cy="1571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0DBD91-DA17-9121-BA6C-E98C81257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508" y="3671069"/>
            <a:ext cx="8778949" cy="2785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3C1193-8EEF-3C77-04F3-E29E47C1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C18E83-A8A6-E358-0350-99200D0E3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EFD388-7CE0-C0F1-5020-0A2DEC088F02}"/>
              </a:ext>
            </a:extLst>
          </p:cNvPr>
          <p:cNvSpPr txBox="1"/>
          <p:nvPr/>
        </p:nvSpPr>
        <p:spPr>
          <a:xfrm>
            <a:off x="354841" y="1160336"/>
            <a:ext cx="1143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“Electronic Portfolios” search for the title shows that (as the Analytics report states) there are 9 Electronic Portfolios.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A2E66-FFC6-7E0E-1EA0-52D49808EA46}"/>
              </a:ext>
            </a:extLst>
          </p:cNvPr>
          <p:cNvSpPr/>
          <p:nvPr/>
        </p:nvSpPr>
        <p:spPr>
          <a:xfrm>
            <a:off x="1935508" y="3671068"/>
            <a:ext cx="1919318" cy="492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2A49C-92A4-4FBE-6832-5981E4DC047A}"/>
              </a:ext>
            </a:extLst>
          </p:cNvPr>
          <p:cNvSpPr/>
          <p:nvPr/>
        </p:nvSpPr>
        <p:spPr>
          <a:xfrm>
            <a:off x="1640286" y="1980406"/>
            <a:ext cx="2214539" cy="411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How is it done?</a:t>
            </a:r>
          </a:p>
          <a:p>
            <a:r>
              <a:rPr lang="en-US" dirty="0"/>
              <a:t>Check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</p:spPr>
        <p:txBody>
          <a:bodyPr/>
          <a:lstStyle/>
          <a:p>
            <a:fld id="{F59CD943-D024-467A-B36E-F11E1285ED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41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4585363" cy="1346074"/>
          </a:xfrm>
        </p:spPr>
        <p:txBody>
          <a:bodyPr/>
          <a:lstStyle/>
          <a:p>
            <a:r>
              <a:rPr lang="en-US" sz="6600" b="1">
                <a:solidFill>
                  <a:srgbClr val="544088"/>
                </a:solidFill>
              </a:rPr>
              <a:t>Thank You.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74466" y="3772049"/>
            <a:ext cx="4585364" cy="25623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Yoel Kortick</a:t>
            </a:r>
          </a:p>
        </p:txBody>
      </p:sp>
    </p:spTree>
    <p:extLst>
      <p:ext uri="{BB962C8B-B14F-4D97-AF65-F5344CB8AC3E}">
        <p14:creationId xmlns:p14="http://schemas.microsoft.com/office/powerpoint/2010/main" val="7631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800" dirty="0"/>
              <a:t>Introduction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1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situation here the institution wants to retrieve all electronic portfolios which exist in more than one electronic collection.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methodology here can also be used for other fields in other subject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61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400" dirty="0"/>
              <a:t>How is it done?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4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7"/>
            <a:ext cx="11326664" cy="2575328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This institution has created an analysis in the E-Inventory subject area with the following fields in the criteria tab:</a:t>
            </a:r>
          </a:p>
          <a:p>
            <a:pPr lvl="1"/>
            <a:r>
              <a:rPr lang="en-US" sz="2200" dirty="0"/>
              <a:t>"Bibliographic </a:t>
            </a:r>
            <a:r>
              <a:rPr lang="en-US" sz="2200" dirty="0" err="1"/>
              <a:t>Details"."Title</a:t>
            </a:r>
            <a:r>
              <a:rPr lang="en-US" sz="2200" dirty="0"/>
              <a:t>"</a:t>
            </a:r>
          </a:p>
          <a:p>
            <a:pPr lvl="1"/>
            <a:r>
              <a:rPr lang="en-US" sz="2200" dirty="0"/>
              <a:t>"Electronic </a:t>
            </a:r>
            <a:r>
              <a:rPr lang="en-US" sz="2200" dirty="0" err="1"/>
              <a:t>Collection"."Electronic</a:t>
            </a:r>
            <a:r>
              <a:rPr lang="en-US" sz="2200" dirty="0"/>
              <a:t> Collection Public Name"</a:t>
            </a:r>
          </a:p>
          <a:p>
            <a:pPr lvl="1"/>
            <a:r>
              <a:rPr lang="en-US" sz="2200" dirty="0"/>
              <a:t>Twice: Any other field (does not matter what because we will change it)</a:t>
            </a:r>
          </a:p>
          <a:p>
            <a:pPr lvl="1"/>
            <a:r>
              <a:rPr lang="en-US" sz="2200" dirty="0"/>
              <a:t>Below our “Any other field” is "</a:t>
            </a:r>
            <a:r>
              <a:rPr lang="en-US" sz="2200" dirty="0" err="1"/>
              <a:t>Portfolio"."Expected</a:t>
            </a:r>
            <a:r>
              <a:rPr lang="en-US" sz="2200" dirty="0"/>
              <a:t> Activation Date"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1F8249-CD96-DC66-7FF7-F1503986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44" y="4069420"/>
            <a:ext cx="6696075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430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CF5741-6B34-4567-A0ED-CF91EAD4F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026" y="3799554"/>
            <a:ext cx="5923948" cy="26567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135530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In the column with “any other field” (which in our example is "</a:t>
            </a:r>
            <a:r>
              <a:rPr lang="en-US" sz="2200" dirty="0" err="1"/>
              <a:t>Portfolio"."Expected</a:t>
            </a:r>
            <a:r>
              <a:rPr lang="en-US" sz="2200" dirty="0"/>
              <a:t> Activation Date") do “edit formula” and put the following formula.</a:t>
            </a:r>
          </a:p>
          <a:p>
            <a:r>
              <a:rPr lang="en-US" sz="2200" dirty="0"/>
              <a:t>This formula will tell us how many times the Portfolio ID of the title exists per MMSID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371B4-AD49-DFDA-59BC-56AE3E74A028}"/>
              </a:ext>
            </a:extLst>
          </p:cNvPr>
          <p:cNvSpPr/>
          <p:nvPr/>
        </p:nvSpPr>
        <p:spPr>
          <a:xfrm>
            <a:off x="7253056" y="4407349"/>
            <a:ext cx="248575" cy="248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C4A033-7A9F-CAAB-9FE2-D26DE1402BC7}"/>
              </a:ext>
            </a:extLst>
          </p:cNvPr>
          <p:cNvSpPr/>
          <p:nvPr/>
        </p:nvSpPr>
        <p:spPr>
          <a:xfrm>
            <a:off x="7279690" y="4905988"/>
            <a:ext cx="843379" cy="248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8456B-BD7F-9E52-03F3-BDA2A70A492A}"/>
              </a:ext>
            </a:extLst>
          </p:cNvPr>
          <p:cNvSpPr txBox="1"/>
          <p:nvPr/>
        </p:nvSpPr>
        <p:spPr>
          <a:xfrm>
            <a:off x="381740" y="2512381"/>
            <a:ext cx="11361456" cy="4511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COUNT(DISTINCT "</a:t>
            </a:r>
            <a:r>
              <a:rPr lang="en-US" sz="1800" b="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Portfolio"."Portfolio</a:t>
            </a:r>
            <a:r>
              <a:rPr lang="en-US" sz="1800" b="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id" BY "Bibliographic </a:t>
            </a:r>
            <a:r>
              <a:rPr lang="en-US" sz="1800" b="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Details"."MMS</a:t>
            </a:r>
            <a:r>
              <a:rPr lang="en-US" sz="1800" b="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Id")</a:t>
            </a:r>
            <a:endParaRPr lang="en-US" dirty="0">
              <a:effectLst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C468D5D-464E-D3B9-69B3-95777D5E2BE2}"/>
              </a:ext>
            </a:extLst>
          </p:cNvPr>
          <p:cNvSpPr txBox="1">
            <a:spLocks/>
          </p:cNvSpPr>
          <p:nvPr/>
        </p:nvSpPr>
        <p:spPr>
          <a:xfrm>
            <a:off x="448804" y="3190032"/>
            <a:ext cx="11273396" cy="4511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Change the column heading to be “Num. of portfolios per title”</a:t>
            </a:r>
          </a:p>
        </p:txBody>
      </p:sp>
    </p:spTree>
    <p:extLst>
      <p:ext uri="{BB962C8B-B14F-4D97-AF65-F5344CB8AC3E}">
        <p14:creationId xmlns:p14="http://schemas.microsoft.com/office/powerpoint/2010/main" val="384226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6E43E4-2A4A-8D1C-5E0D-55DF3A33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376" y="2094614"/>
            <a:ext cx="6003247" cy="3954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8576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Here is the field with the new formula and new column heading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5EECC7-054F-E594-B424-C89EC510B8A0}"/>
              </a:ext>
            </a:extLst>
          </p:cNvPr>
          <p:cNvSpPr/>
          <p:nvPr/>
        </p:nvSpPr>
        <p:spPr>
          <a:xfrm>
            <a:off x="4634144" y="3506680"/>
            <a:ext cx="3160450" cy="417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5CEA82-D498-49EF-3B32-AA8F43DE6ADC}"/>
              </a:ext>
            </a:extLst>
          </p:cNvPr>
          <p:cNvSpPr/>
          <p:nvPr/>
        </p:nvSpPr>
        <p:spPr>
          <a:xfrm>
            <a:off x="3551068" y="2904126"/>
            <a:ext cx="2317071" cy="347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4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EE0A-21FE-3858-E376-19631E8B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963DD8F-8EBC-4A04-47BD-259CA702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779" y="1853218"/>
            <a:ext cx="3124200" cy="2943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2C7E3D-7968-9053-91D4-DEB4EF7D5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40" y="1870111"/>
            <a:ext cx="4065211" cy="288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13AB6D-430C-3A48-AFFC-A3790021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ED5A6-5D93-A7FA-39B7-0B7BECEC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57F66E-A8EA-7CB5-AD94-95349227AA1A}"/>
              </a:ext>
            </a:extLst>
          </p:cNvPr>
          <p:cNvSpPr txBox="1">
            <a:spLocks/>
          </p:cNvSpPr>
          <p:nvPr/>
        </p:nvSpPr>
        <p:spPr>
          <a:xfrm>
            <a:off x="448804" y="1236978"/>
            <a:ext cx="11273396" cy="8576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18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/>
            </a:lvl1pPr>
            <a:lvl2pPr marL="36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/>
            </a:lvl2pPr>
            <a:lvl3pPr marL="540000" indent="-18000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/>
            </a:lvl3pPr>
            <a:lvl4pPr marL="18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/>
            </a:lvl4pPr>
            <a:lvl5pPr marL="360000" indent="-180000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/>
            </a:lvl5pPr>
            <a:lvl6pPr marL="540000" indent="-1800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/>
              <a:t>Now we can filter by this field to get only values which are 2 or greater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F7E5DE-63F9-4CAB-5349-C4AE46243E21}"/>
              </a:ext>
            </a:extLst>
          </p:cNvPr>
          <p:cNvSpPr/>
          <p:nvPr/>
        </p:nvSpPr>
        <p:spPr>
          <a:xfrm>
            <a:off x="2973711" y="2214827"/>
            <a:ext cx="255181" cy="27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DA6CA-0AA8-A175-6AF3-4DCDB4321E75}"/>
              </a:ext>
            </a:extLst>
          </p:cNvPr>
          <p:cNvSpPr/>
          <p:nvPr/>
        </p:nvSpPr>
        <p:spPr>
          <a:xfrm>
            <a:off x="2979079" y="3594147"/>
            <a:ext cx="749595" cy="27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BC6350-F02F-8801-93B4-9CC6BA1CC083}"/>
              </a:ext>
            </a:extLst>
          </p:cNvPr>
          <p:cNvSpPr/>
          <p:nvPr/>
        </p:nvSpPr>
        <p:spPr>
          <a:xfrm>
            <a:off x="6332408" y="2492206"/>
            <a:ext cx="1972341" cy="508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23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2.xml><?xml version="1.0" encoding="utf-8"?>
<a:theme xmlns:a="http://schemas.openxmlformats.org/drawingml/2006/main" name="1_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E9D68AD9D3143A6AC7F94DDAC8EED" ma:contentTypeVersion="2" ma:contentTypeDescription="Create a new document." ma:contentTypeScope="" ma:versionID="094467773a81a97247a88241ec952ed4">
  <xsd:schema xmlns:xsd="http://www.w3.org/2001/XMLSchema" xmlns:xs="http://www.w3.org/2001/XMLSchema" xmlns:p="http://schemas.microsoft.com/office/2006/metadata/properties" xmlns:ns2="18b28621-cfd2-4ebf-9273-21aa8ce8e51d" targetNamespace="http://schemas.microsoft.com/office/2006/metadata/properties" ma:root="true" ma:fieldsID="90161631a12784cd3600d388235c0f93" ns2:_="">
    <xsd:import namespace="18b28621-cfd2-4ebf-9273-21aa8ce8e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8621-cfd2-4ebf-9273-21aa8ce8e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707030-CD46-4873-9099-A1E166734A8E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18b28621-cfd2-4ebf-9273-21aa8ce8e51d"/>
  </ds:schemaRefs>
</ds:datastoreItem>
</file>

<file path=customXml/itemProps3.xml><?xml version="1.0" encoding="utf-8"?>
<ds:datastoreItem xmlns:ds="http://schemas.openxmlformats.org/officeDocument/2006/customXml" ds:itemID="{6D4A6E27-E3E5-40F9-8432-4CD9C2AC5140}">
  <ds:schemaRefs>
    <ds:schemaRef ds:uri="18b28621-cfd2-4ebf-9273-21aa8ce8e5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Clarivate PPT Template Master</Template>
  <TotalTime>10669</TotalTime>
  <Words>627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Avenir Next LT Pro</vt:lpstr>
      <vt:lpstr>Avenir Next LT Pro Demi</vt:lpstr>
      <vt:lpstr>AvenirNext LT Pro Regular</vt:lpstr>
      <vt:lpstr>Calibri</vt:lpstr>
      <vt:lpstr>Wingdings</vt:lpstr>
      <vt:lpstr>Closing Layouts - Light</vt:lpstr>
      <vt:lpstr>1_Closing Layouts - Light</vt:lpstr>
      <vt:lpstr>PowerPoint Presentation</vt:lpstr>
      <vt:lpstr>PowerPoint Presentation</vt:lpstr>
      <vt:lpstr>PowerPoint Presentation</vt:lpstr>
      <vt:lpstr>Introduction</vt:lpstr>
      <vt:lpstr>PowerPoint Presentation</vt:lpstr>
      <vt:lpstr>How is it done? </vt:lpstr>
      <vt:lpstr>How is it done? </vt:lpstr>
      <vt:lpstr>How is it done? </vt:lpstr>
      <vt:lpstr>How is it done? </vt:lpstr>
      <vt:lpstr>How is it done? </vt:lpstr>
      <vt:lpstr>How is it done? </vt:lpstr>
      <vt:lpstr>How is it done? </vt:lpstr>
      <vt:lpstr>How is it done? </vt:lpstr>
      <vt:lpstr>How is it done? </vt:lpstr>
      <vt:lpstr>PowerPoint Presentation</vt:lpstr>
      <vt:lpstr>Check results</vt:lpstr>
      <vt:lpstr>Check results</vt:lpstr>
      <vt:lpstr>Check results</vt:lpstr>
      <vt:lpstr>Check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136</cp:revision>
  <dcterms:created xsi:type="dcterms:W3CDTF">2023-11-15T09:34:37Z</dcterms:created>
  <dcterms:modified xsi:type="dcterms:W3CDTF">2024-10-17T17:22:01Z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0x010100213E9D68AD9D3143A6AC7F94DDAC8EED</vt:lpwstr>
  </property>
  <property fmtid="{D5CDD505-2E9C-101B-9397-08002B2CF9AE}" pid="3" name="MediaServiceImageTags">
    <vt:lpwstr/>
  </property>
</Properties>
</file>